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313850"/>
  <p:embeddedFontLst>
    <p:embeddedFont>
      <p:font typeface="Quintessential"/>
      <p:regular r:id="rId19"/>
    </p:embeddedFont>
    <p:embeddedFont>
      <p:font typeface="Century Gothic"/>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q99IsoXmozeouGNrzhruLYDZi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regular.fntdata"/><Relationship Id="rId11" Type="http://schemas.openxmlformats.org/officeDocument/2006/relationships/slide" Target="slides/slide7.xml"/><Relationship Id="rId22" Type="http://schemas.openxmlformats.org/officeDocument/2006/relationships/font" Target="fonts/CenturyGothic-italic.fntdata"/><Relationship Id="rId10" Type="http://schemas.openxmlformats.org/officeDocument/2006/relationships/slide" Target="slides/slide6.xml"/><Relationship Id="rId21" Type="http://schemas.openxmlformats.org/officeDocument/2006/relationships/font" Target="fonts/CenturyGothic-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Quintessential-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98525"/>
            <a:ext cx="4572225" cy="3492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424075"/>
            <a:ext cx="5486400" cy="419122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notes"/>
          <p:cNvSpPr txBox="1"/>
          <p:nvPr>
            <p:ph idx="1" type="body"/>
          </p:nvPr>
        </p:nvSpPr>
        <p:spPr>
          <a:xfrm>
            <a:off x="685800" y="4424075"/>
            <a:ext cx="5486400" cy="41912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notes"/>
          <p:cNvSpPr/>
          <p:nvPr>
            <p:ph idx="2" type="sldImg"/>
          </p:nvPr>
        </p:nvSpPr>
        <p:spPr>
          <a:xfrm>
            <a:off x="1143225" y="698525"/>
            <a:ext cx="4572225" cy="3492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ae6ef155cc_7_272:notes"/>
          <p:cNvSpPr txBox="1"/>
          <p:nvPr>
            <p:ph idx="1" type="body"/>
          </p:nvPr>
        </p:nvSpPr>
        <p:spPr>
          <a:xfrm>
            <a:off x="685800" y="4424075"/>
            <a:ext cx="5486400" cy="419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1ae6ef155cc_7_272:notes"/>
          <p:cNvSpPr/>
          <p:nvPr>
            <p:ph idx="2" type="sldImg"/>
          </p:nvPr>
        </p:nvSpPr>
        <p:spPr>
          <a:xfrm>
            <a:off x="1143225" y="698525"/>
            <a:ext cx="4572300" cy="3492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9:notes"/>
          <p:cNvSpPr txBox="1"/>
          <p:nvPr>
            <p:ph idx="1" type="body"/>
          </p:nvPr>
        </p:nvSpPr>
        <p:spPr>
          <a:xfrm>
            <a:off x="685800" y="4424075"/>
            <a:ext cx="5486400" cy="41912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9:notes"/>
          <p:cNvSpPr/>
          <p:nvPr>
            <p:ph idx="2" type="sldImg"/>
          </p:nvPr>
        </p:nvSpPr>
        <p:spPr>
          <a:xfrm>
            <a:off x="1143225" y="698525"/>
            <a:ext cx="4572225" cy="3492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0:notes"/>
          <p:cNvSpPr txBox="1"/>
          <p:nvPr>
            <p:ph idx="1" type="body"/>
          </p:nvPr>
        </p:nvSpPr>
        <p:spPr>
          <a:xfrm>
            <a:off x="685800" y="4424075"/>
            <a:ext cx="5486400" cy="41912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0:notes"/>
          <p:cNvSpPr/>
          <p:nvPr>
            <p:ph idx="2" type="sldImg"/>
          </p:nvPr>
        </p:nvSpPr>
        <p:spPr>
          <a:xfrm>
            <a:off x="1143225" y="698525"/>
            <a:ext cx="4572225" cy="3492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1:notes"/>
          <p:cNvSpPr txBox="1"/>
          <p:nvPr>
            <p:ph idx="1" type="body"/>
          </p:nvPr>
        </p:nvSpPr>
        <p:spPr>
          <a:xfrm>
            <a:off x="685800" y="4424075"/>
            <a:ext cx="5486400" cy="41912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notes"/>
          <p:cNvSpPr/>
          <p:nvPr>
            <p:ph idx="2" type="sldImg"/>
          </p:nvPr>
        </p:nvSpPr>
        <p:spPr>
          <a:xfrm>
            <a:off x="1143225" y="698525"/>
            <a:ext cx="4572225" cy="3492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ae6ef155cc_7_281:notes"/>
          <p:cNvSpPr txBox="1"/>
          <p:nvPr>
            <p:ph idx="1" type="body"/>
          </p:nvPr>
        </p:nvSpPr>
        <p:spPr>
          <a:xfrm>
            <a:off x="685800" y="4424075"/>
            <a:ext cx="5486400" cy="419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1ae6ef155cc_7_281:notes"/>
          <p:cNvSpPr/>
          <p:nvPr>
            <p:ph idx="2" type="sldImg"/>
          </p:nvPr>
        </p:nvSpPr>
        <p:spPr>
          <a:xfrm>
            <a:off x="1143225" y="698525"/>
            <a:ext cx="4572300" cy="3492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5:notes"/>
          <p:cNvSpPr txBox="1"/>
          <p:nvPr>
            <p:ph idx="1" type="body"/>
          </p:nvPr>
        </p:nvSpPr>
        <p:spPr>
          <a:xfrm>
            <a:off x="685800" y="4424075"/>
            <a:ext cx="5486400" cy="41912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notes"/>
          <p:cNvSpPr/>
          <p:nvPr>
            <p:ph idx="2" type="sldImg"/>
          </p:nvPr>
        </p:nvSpPr>
        <p:spPr>
          <a:xfrm>
            <a:off x="1143225" y="698525"/>
            <a:ext cx="4572225" cy="3492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txBox="1"/>
          <p:nvPr>
            <p:ph idx="1" type="body"/>
          </p:nvPr>
        </p:nvSpPr>
        <p:spPr>
          <a:xfrm>
            <a:off x="685800" y="4424075"/>
            <a:ext cx="5486400" cy="41912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notes"/>
          <p:cNvSpPr/>
          <p:nvPr>
            <p:ph idx="2" type="sldImg"/>
          </p:nvPr>
        </p:nvSpPr>
        <p:spPr>
          <a:xfrm>
            <a:off x="1143225" y="698525"/>
            <a:ext cx="4572225" cy="3492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7:notes"/>
          <p:cNvSpPr txBox="1"/>
          <p:nvPr>
            <p:ph idx="1" type="body"/>
          </p:nvPr>
        </p:nvSpPr>
        <p:spPr>
          <a:xfrm>
            <a:off x="685800" y="4424075"/>
            <a:ext cx="5486400" cy="41912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notes"/>
          <p:cNvSpPr/>
          <p:nvPr>
            <p:ph idx="2" type="sldImg"/>
          </p:nvPr>
        </p:nvSpPr>
        <p:spPr>
          <a:xfrm>
            <a:off x="1143225" y="698525"/>
            <a:ext cx="4572225" cy="3492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ae6ef155cc_3_0:notes"/>
          <p:cNvSpPr txBox="1"/>
          <p:nvPr>
            <p:ph idx="1" type="body"/>
          </p:nvPr>
        </p:nvSpPr>
        <p:spPr>
          <a:xfrm>
            <a:off x="685800" y="4424075"/>
            <a:ext cx="5486400" cy="419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ae6ef155cc_3_0:notes"/>
          <p:cNvSpPr/>
          <p:nvPr>
            <p:ph idx="2" type="sldImg"/>
          </p:nvPr>
        </p:nvSpPr>
        <p:spPr>
          <a:xfrm>
            <a:off x="1143225" y="698525"/>
            <a:ext cx="4572300" cy="3492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ae6ef155cc_3_5:notes"/>
          <p:cNvSpPr txBox="1"/>
          <p:nvPr>
            <p:ph idx="1" type="body"/>
          </p:nvPr>
        </p:nvSpPr>
        <p:spPr>
          <a:xfrm>
            <a:off x="685800" y="4424075"/>
            <a:ext cx="5486400" cy="419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1ae6ef155cc_3_5:notes"/>
          <p:cNvSpPr/>
          <p:nvPr>
            <p:ph idx="2" type="sldImg"/>
          </p:nvPr>
        </p:nvSpPr>
        <p:spPr>
          <a:xfrm>
            <a:off x="1143225" y="698525"/>
            <a:ext cx="4572300" cy="3492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8:notes"/>
          <p:cNvSpPr txBox="1"/>
          <p:nvPr>
            <p:ph idx="1" type="body"/>
          </p:nvPr>
        </p:nvSpPr>
        <p:spPr>
          <a:xfrm>
            <a:off x="685800" y="4424075"/>
            <a:ext cx="5486400" cy="41912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notes"/>
          <p:cNvSpPr/>
          <p:nvPr>
            <p:ph idx="2" type="sldImg"/>
          </p:nvPr>
        </p:nvSpPr>
        <p:spPr>
          <a:xfrm>
            <a:off x="1143225" y="698525"/>
            <a:ext cx="4572225" cy="34926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ae6ef155cc_6_2:notes"/>
          <p:cNvSpPr txBox="1"/>
          <p:nvPr>
            <p:ph idx="1" type="body"/>
          </p:nvPr>
        </p:nvSpPr>
        <p:spPr>
          <a:xfrm>
            <a:off x="685800" y="4424075"/>
            <a:ext cx="5486400" cy="419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g1ae6ef155cc_6_2:notes"/>
          <p:cNvSpPr/>
          <p:nvPr>
            <p:ph idx="2" type="sldImg"/>
          </p:nvPr>
        </p:nvSpPr>
        <p:spPr>
          <a:xfrm>
            <a:off x="1143225" y="698525"/>
            <a:ext cx="4572300" cy="3492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ae6ef155cc_7_253:notes"/>
          <p:cNvSpPr txBox="1"/>
          <p:nvPr>
            <p:ph idx="1" type="body"/>
          </p:nvPr>
        </p:nvSpPr>
        <p:spPr>
          <a:xfrm>
            <a:off x="685800" y="4424075"/>
            <a:ext cx="5486400" cy="419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ae6ef155cc_7_253:notes"/>
          <p:cNvSpPr/>
          <p:nvPr>
            <p:ph idx="2" type="sldImg"/>
          </p:nvPr>
        </p:nvSpPr>
        <p:spPr>
          <a:xfrm>
            <a:off x="1143225" y="698525"/>
            <a:ext cx="4572300" cy="3492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3"/>
          <p:cNvGrpSpPr/>
          <p:nvPr/>
        </p:nvGrpSpPr>
        <p:grpSpPr>
          <a:xfrm>
            <a:off x="0" y="-2373"/>
            <a:ext cx="12192000" cy="6867027"/>
            <a:chOff x="0" y="-2373"/>
            <a:chExt cx="12192000" cy="6867027"/>
          </a:xfrm>
        </p:grpSpPr>
        <p:sp>
          <p:nvSpPr>
            <p:cNvPr id="24" name="Google Shape;24;p1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 name="Google Shape;31;p13"/>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3"/>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3" name="Google Shape;33;p13"/>
          <p:cNvSpPr txBox="1"/>
          <p:nvPr>
            <p:ph idx="10" type="dt"/>
          </p:nvPr>
        </p:nvSpPr>
        <p:spPr>
          <a:xfrm rot="5400000">
            <a:off x="10089390" y="1792223"/>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rot="5400000">
            <a:off x="8959592" y="3226820"/>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3"/>
          <p:cNvSpPr txBox="1"/>
          <p:nvPr>
            <p:ph idx="12" type="sldNum"/>
          </p:nvPr>
        </p:nvSpPr>
        <p:spPr>
          <a:xfrm>
            <a:off x="10351008" y="292608"/>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23" name="Shape 123"/>
        <p:cNvGrpSpPr/>
        <p:nvPr/>
      </p:nvGrpSpPr>
      <p:grpSpPr>
        <a:xfrm>
          <a:off x="0" y="0"/>
          <a:ext cx="0" cy="0"/>
          <a:chOff x="0" y="0"/>
          <a:chExt cx="0" cy="0"/>
        </a:xfrm>
      </p:grpSpPr>
      <p:grpSp>
        <p:nvGrpSpPr>
          <p:cNvPr id="124" name="Google Shape;124;p22"/>
          <p:cNvGrpSpPr/>
          <p:nvPr/>
        </p:nvGrpSpPr>
        <p:grpSpPr>
          <a:xfrm>
            <a:off x="0" y="-2373"/>
            <a:ext cx="12192000" cy="6867027"/>
            <a:chOff x="0" y="-2373"/>
            <a:chExt cx="12192000" cy="6867027"/>
          </a:xfrm>
        </p:grpSpPr>
        <p:sp>
          <p:nvSpPr>
            <p:cNvPr id="125" name="Google Shape;125;p2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33" name="Google Shape;133;p22"/>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22"/>
          <p:cNvSpPr txBox="1"/>
          <p:nvPr>
            <p:ph type="title"/>
          </p:nvPr>
        </p:nvSpPr>
        <p:spPr>
          <a:xfrm>
            <a:off x="1153907" y="1693332"/>
            <a:ext cx="3860260" cy="173566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2"/>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37" name="Google Shape;137;p22"/>
          <p:cNvSpPr txBox="1"/>
          <p:nvPr>
            <p:ph idx="1" type="body"/>
          </p:nvPr>
        </p:nvSpPr>
        <p:spPr>
          <a:xfrm>
            <a:off x="1154955"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8" name="Google Shape;138;p2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42" name="Shape 142"/>
        <p:cNvGrpSpPr/>
        <p:nvPr/>
      </p:nvGrpSpPr>
      <p:grpSpPr>
        <a:xfrm>
          <a:off x="0" y="0"/>
          <a:ext cx="0" cy="0"/>
          <a:chOff x="0" y="0"/>
          <a:chExt cx="0" cy="0"/>
        </a:xfrm>
      </p:grpSpPr>
      <p:grpSp>
        <p:nvGrpSpPr>
          <p:cNvPr id="143" name="Google Shape;143;p23"/>
          <p:cNvGrpSpPr/>
          <p:nvPr/>
        </p:nvGrpSpPr>
        <p:grpSpPr>
          <a:xfrm>
            <a:off x="0" y="-2373"/>
            <a:ext cx="12192000" cy="6867027"/>
            <a:chOff x="0" y="-2373"/>
            <a:chExt cx="12192000" cy="6867027"/>
          </a:xfrm>
        </p:grpSpPr>
        <p:sp>
          <p:nvSpPr>
            <p:cNvPr id="144" name="Google Shape;144;p2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3"/>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3"/>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2" name="Google Shape;152;p2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23"/>
          <p:cNvSpPr txBox="1"/>
          <p:nvPr>
            <p:ph type="title"/>
          </p:nvPr>
        </p:nvSpPr>
        <p:spPr>
          <a:xfrm>
            <a:off x="1154956" y="4966674"/>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3"/>
          <p:cNvSpPr/>
          <p:nvPr>
            <p:ph idx="2" type="pic"/>
          </p:nvPr>
        </p:nvSpPr>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55" name="Google Shape;155;p23"/>
          <p:cNvSpPr txBox="1"/>
          <p:nvPr>
            <p:ph idx="1" type="body"/>
          </p:nvPr>
        </p:nvSpPr>
        <p:spPr>
          <a:xfrm>
            <a:off x="1154956" y="553666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6" name="Google Shape;156;p2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60" name="Shape 160"/>
        <p:cNvGrpSpPr/>
        <p:nvPr/>
      </p:nvGrpSpPr>
      <p:grpSpPr>
        <a:xfrm>
          <a:off x="0" y="0"/>
          <a:ext cx="0" cy="0"/>
          <a:chOff x="0" y="0"/>
          <a:chExt cx="0" cy="0"/>
        </a:xfrm>
      </p:grpSpPr>
      <p:grpSp>
        <p:nvGrpSpPr>
          <p:cNvPr id="161" name="Google Shape;161;p24"/>
          <p:cNvGrpSpPr/>
          <p:nvPr/>
        </p:nvGrpSpPr>
        <p:grpSpPr>
          <a:xfrm>
            <a:off x="0" y="-2373"/>
            <a:ext cx="12192000" cy="6867027"/>
            <a:chOff x="0" y="-2373"/>
            <a:chExt cx="12192000" cy="6867027"/>
          </a:xfrm>
        </p:grpSpPr>
        <p:sp>
          <p:nvSpPr>
            <p:cNvPr id="162" name="Google Shape;162;p2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0" name="Google Shape;170;p2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1" name="Google Shape;171;p24"/>
          <p:cNvSpPr txBox="1"/>
          <p:nvPr/>
        </p:nvSpPr>
        <p:spPr>
          <a:xfrm>
            <a:off x="9719438" y="2631815"/>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ZA" sz="9600" u="none" cap="none" strike="noStrike">
                <a:solidFill>
                  <a:schemeClr val="accent1"/>
                </a:solidFill>
                <a:latin typeface="Arial"/>
                <a:ea typeface="Arial"/>
                <a:cs typeface="Arial"/>
                <a:sym typeface="Arial"/>
              </a:rPr>
              <a:t>”</a:t>
            </a:r>
            <a:endParaRPr/>
          </a:p>
        </p:txBody>
      </p:sp>
      <p:sp>
        <p:nvSpPr>
          <p:cNvPr id="172" name="Google Shape;172;p24"/>
          <p:cNvSpPr txBox="1"/>
          <p:nvPr/>
        </p:nvSpPr>
        <p:spPr>
          <a:xfrm>
            <a:off x="898295" y="591093"/>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ZA" sz="9600" u="none" cap="none" strike="noStrike">
                <a:solidFill>
                  <a:schemeClr val="accent1"/>
                </a:solidFill>
                <a:latin typeface="Arial"/>
                <a:ea typeface="Arial"/>
                <a:cs typeface="Arial"/>
                <a:sym typeface="Arial"/>
              </a:rPr>
              <a:t>“</a:t>
            </a:r>
            <a:endParaRPr/>
          </a:p>
        </p:txBody>
      </p:sp>
      <p:sp>
        <p:nvSpPr>
          <p:cNvPr id="173" name="Google Shape;173;p24"/>
          <p:cNvSpPr txBox="1"/>
          <p:nvPr>
            <p:ph type="title"/>
          </p:nvPr>
        </p:nvSpPr>
        <p:spPr>
          <a:xfrm>
            <a:off x="1581878" y="980517"/>
            <a:ext cx="8453906" cy="2698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4"/>
          <p:cNvSpPr txBox="1"/>
          <p:nvPr>
            <p:ph idx="1" type="body"/>
          </p:nvPr>
        </p:nvSpPr>
        <p:spPr>
          <a:xfrm>
            <a:off x="1945945" y="3678766"/>
            <a:ext cx="7725772"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5" name="Google Shape;175;p24"/>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6" name="Google Shape;176;p2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80" name="Shape 180"/>
        <p:cNvGrpSpPr/>
        <p:nvPr/>
      </p:nvGrpSpPr>
      <p:grpSpPr>
        <a:xfrm>
          <a:off x="0" y="0"/>
          <a:ext cx="0" cy="0"/>
          <a:chOff x="0" y="0"/>
          <a:chExt cx="0" cy="0"/>
        </a:xfrm>
      </p:grpSpPr>
      <p:grpSp>
        <p:nvGrpSpPr>
          <p:cNvPr id="181" name="Google Shape;181;p25"/>
          <p:cNvGrpSpPr/>
          <p:nvPr/>
        </p:nvGrpSpPr>
        <p:grpSpPr>
          <a:xfrm>
            <a:off x="0" y="-2373"/>
            <a:ext cx="12192000" cy="6867027"/>
            <a:chOff x="0" y="-2373"/>
            <a:chExt cx="12192000" cy="6867027"/>
          </a:xfrm>
        </p:grpSpPr>
        <p:sp>
          <p:nvSpPr>
            <p:cNvPr id="182" name="Google Shape;182;p2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0" name="Google Shape;190;p2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1" name="Google Shape;191;p25"/>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5"/>
          <p:cNvSpPr txBox="1"/>
          <p:nvPr>
            <p:ph idx="1" type="body"/>
          </p:nvPr>
        </p:nvSpPr>
        <p:spPr>
          <a:xfrm>
            <a:off x="1154954" y="5033068"/>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93" name="Google Shape;193;p2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7" name="Shape 197"/>
        <p:cNvGrpSpPr/>
        <p:nvPr/>
      </p:nvGrpSpPr>
      <p:grpSpPr>
        <a:xfrm>
          <a:off x="0" y="0"/>
          <a:ext cx="0" cy="0"/>
          <a:chOff x="0" y="0"/>
          <a:chExt cx="0" cy="0"/>
        </a:xfrm>
      </p:grpSpPr>
      <p:sp>
        <p:nvSpPr>
          <p:cNvPr id="198" name="Google Shape;198;p2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26"/>
          <p:cNvSpPr txBox="1"/>
          <p:nvPr>
            <p:ph idx="1" type="body"/>
          </p:nvPr>
        </p:nvSpPr>
        <p:spPr>
          <a:xfrm>
            <a:off x="1154954" y="2617299"/>
            <a:ext cx="312916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0" name="Google Shape;200;p26"/>
          <p:cNvSpPr txBox="1"/>
          <p:nvPr>
            <p:ph idx="2" type="body"/>
          </p:nvPr>
        </p:nvSpPr>
        <p:spPr>
          <a:xfrm>
            <a:off x="1154954" y="3193561"/>
            <a:ext cx="3129168" cy="283349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1" name="Google Shape;201;p26"/>
          <p:cNvSpPr txBox="1"/>
          <p:nvPr>
            <p:ph idx="3" type="body"/>
          </p:nvPr>
        </p:nvSpPr>
        <p:spPr>
          <a:xfrm>
            <a:off x="4512721" y="2603502"/>
            <a:ext cx="31453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2" name="Google Shape;202;p26"/>
          <p:cNvSpPr txBox="1"/>
          <p:nvPr>
            <p:ph idx="4" type="body"/>
          </p:nvPr>
        </p:nvSpPr>
        <p:spPr>
          <a:xfrm>
            <a:off x="4512721" y="3193561"/>
            <a:ext cx="3145380" cy="2833495"/>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3" name="Google Shape;203;p26"/>
          <p:cNvSpPr txBox="1"/>
          <p:nvPr>
            <p:ph idx="5" type="body"/>
          </p:nvPr>
        </p:nvSpPr>
        <p:spPr>
          <a:xfrm>
            <a:off x="7886700" y="2617299"/>
            <a:ext cx="3161029" cy="576261"/>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4" name="Google Shape;204;p26"/>
          <p:cNvSpPr txBox="1"/>
          <p:nvPr>
            <p:ph idx="6" type="body"/>
          </p:nvPr>
        </p:nvSpPr>
        <p:spPr>
          <a:xfrm>
            <a:off x="7886700" y="3193561"/>
            <a:ext cx="3164719" cy="28334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5" name="Google Shape;205;p26"/>
          <p:cNvCxnSpPr/>
          <p:nvPr/>
        </p:nvCxnSpPr>
        <p:spPr>
          <a:xfrm>
            <a:off x="440397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cxnSp>
        <p:nvCxnSpPr>
          <p:cNvPr id="206" name="Google Shape;206;p26"/>
          <p:cNvCxnSpPr/>
          <p:nvPr/>
        </p:nvCxnSpPr>
        <p:spPr>
          <a:xfrm>
            <a:off x="777240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sp>
        <p:nvSpPr>
          <p:cNvPr id="207" name="Google Shape;207;p2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10" name="Shape 210"/>
        <p:cNvGrpSpPr/>
        <p:nvPr/>
      </p:nvGrpSpPr>
      <p:grpSpPr>
        <a:xfrm>
          <a:off x="0" y="0"/>
          <a:ext cx="0" cy="0"/>
          <a:chOff x="0" y="0"/>
          <a:chExt cx="0" cy="0"/>
        </a:xfrm>
      </p:grpSpPr>
      <p:sp>
        <p:nvSpPr>
          <p:cNvPr id="211" name="Google Shape;211;p2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7"/>
          <p:cNvSpPr txBox="1"/>
          <p:nvPr>
            <p:ph idx="1" type="body"/>
          </p:nvPr>
        </p:nvSpPr>
        <p:spPr>
          <a:xfrm>
            <a:off x="1154952" y="4532845"/>
            <a:ext cx="30504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3" name="Google Shape;213;p27"/>
          <p:cNvSpPr/>
          <p:nvPr>
            <p:ph idx="2" type="pic"/>
          </p:nvPr>
        </p:nvSpPr>
        <p:spPr>
          <a:xfrm>
            <a:off x="1334552"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4" name="Google Shape;214;p27"/>
          <p:cNvSpPr txBox="1"/>
          <p:nvPr>
            <p:ph idx="3" type="body"/>
          </p:nvPr>
        </p:nvSpPr>
        <p:spPr>
          <a:xfrm>
            <a:off x="1154953" y="5109107"/>
            <a:ext cx="3050437" cy="9179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5" name="Google Shape;215;p27"/>
          <p:cNvSpPr txBox="1"/>
          <p:nvPr>
            <p:ph idx="4" type="body"/>
          </p:nvPr>
        </p:nvSpPr>
        <p:spPr>
          <a:xfrm>
            <a:off x="4572537" y="4532846"/>
            <a:ext cx="3046766" cy="651156"/>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6" name="Google Shape;216;p27"/>
          <p:cNvSpPr/>
          <p:nvPr>
            <p:ph idx="5" type="pic"/>
          </p:nvPr>
        </p:nvSpPr>
        <p:spPr>
          <a:xfrm>
            <a:off x="4748463" y="2603500"/>
            <a:ext cx="2691241"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7" name="Google Shape;217;p27"/>
          <p:cNvSpPr txBox="1"/>
          <p:nvPr>
            <p:ph idx="6" type="body"/>
          </p:nvPr>
        </p:nvSpPr>
        <p:spPr>
          <a:xfrm>
            <a:off x="4568865" y="5184002"/>
            <a:ext cx="3050438" cy="84305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8" name="Google Shape;218;p27"/>
          <p:cNvSpPr txBox="1"/>
          <p:nvPr>
            <p:ph idx="7" type="body"/>
          </p:nvPr>
        </p:nvSpPr>
        <p:spPr>
          <a:xfrm>
            <a:off x="7983434" y="4532847"/>
            <a:ext cx="3050438" cy="651154"/>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9" name="Google Shape;219;p27"/>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20" name="Google Shape;220;p27"/>
          <p:cNvSpPr txBox="1"/>
          <p:nvPr>
            <p:ph idx="9" type="body"/>
          </p:nvPr>
        </p:nvSpPr>
        <p:spPr>
          <a:xfrm>
            <a:off x="7983434" y="5184001"/>
            <a:ext cx="3050437" cy="84305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1" name="Google Shape;221;p27"/>
          <p:cNvCxnSpPr/>
          <p:nvPr/>
        </p:nvCxnSpPr>
        <p:spPr>
          <a:xfrm>
            <a:off x="4388153" y="2603500"/>
            <a:ext cx="0" cy="3517594"/>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2" name="Google Shape;222;p27"/>
          <p:cNvCxnSpPr/>
          <p:nvPr/>
        </p:nvCxnSpPr>
        <p:spPr>
          <a:xfrm>
            <a:off x="7801905" y="2603500"/>
            <a:ext cx="0" cy="34925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3" name="Google Shape;223;p2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2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6" name="Shape 226"/>
        <p:cNvGrpSpPr/>
        <p:nvPr/>
      </p:nvGrpSpPr>
      <p:grpSpPr>
        <a:xfrm>
          <a:off x="0" y="0"/>
          <a:ext cx="0" cy="0"/>
          <a:chOff x="0" y="0"/>
          <a:chExt cx="0" cy="0"/>
        </a:xfrm>
      </p:grpSpPr>
      <p:sp>
        <p:nvSpPr>
          <p:cNvPr id="227" name="Google Shape;227;p28"/>
          <p:cNvSpPr txBox="1"/>
          <p:nvPr>
            <p:ph type="title"/>
          </p:nvPr>
        </p:nvSpPr>
        <p:spPr>
          <a:xfrm>
            <a:off x="1154953" y="973668"/>
            <a:ext cx="8825660"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28"/>
          <p:cNvSpPr txBox="1"/>
          <p:nvPr>
            <p:ph idx="1" type="body"/>
          </p:nvPr>
        </p:nvSpPr>
        <p:spPr>
          <a:xfrm rot="5400000">
            <a:off x="3827511" y="-69056"/>
            <a:ext cx="3416300" cy="876141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9" name="Google Shape;229;p2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2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2" name="Shape 232"/>
        <p:cNvGrpSpPr/>
        <p:nvPr/>
      </p:nvGrpSpPr>
      <p:grpSpPr>
        <a:xfrm>
          <a:off x="0" y="0"/>
          <a:ext cx="0" cy="0"/>
          <a:chOff x="0" y="0"/>
          <a:chExt cx="0" cy="0"/>
        </a:xfrm>
      </p:grpSpPr>
      <p:grpSp>
        <p:nvGrpSpPr>
          <p:cNvPr id="233" name="Google Shape;233;p29"/>
          <p:cNvGrpSpPr/>
          <p:nvPr/>
        </p:nvGrpSpPr>
        <p:grpSpPr>
          <a:xfrm>
            <a:off x="0" y="-2373"/>
            <a:ext cx="12192000" cy="6867027"/>
            <a:chOff x="0" y="-2373"/>
            <a:chExt cx="12192000" cy="6867027"/>
          </a:xfrm>
        </p:grpSpPr>
        <p:sp>
          <p:nvSpPr>
            <p:cNvPr id="234" name="Google Shape;234;p2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9"/>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9"/>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9"/>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3" name="Google Shape;243;p2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4" name="Google Shape;244;p29"/>
          <p:cNvSpPr txBox="1"/>
          <p:nvPr>
            <p:ph type="title"/>
          </p:nvPr>
        </p:nvSpPr>
        <p:spPr>
          <a:xfrm rot="5400000">
            <a:off x="6909428" y="2945796"/>
            <a:ext cx="4748589" cy="141393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29"/>
          <p:cNvSpPr txBox="1"/>
          <p:nvPr>
            <p:ph idx="1" type="body"/>
          </p:nvPr>
        </p:nvSpPr>
        <p:spPr>
          <a:xfrm rot="5400000">
            <a:off x="1904432" y="528990"/>
            <a:ext cx="4748590" cy="6247546"/>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6" name="Google Shape;246;p2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2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2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37" name="Shape 37"/>
        <p:cNvGrpSpPr/>
        <p:nvPr/>
      </p:nvGrpSpPr>
      <p:grpSpPr>
        <a:xfrm>
          <a:off x="0" y="0"/>
          <a:ext cx="0" cy="0"/>
          <a:chOff x="0" y="0"/>
          <a:chExt cx="0" cy="0"/>
        </a:xfrm>
      </p:grpSpPr>
      <p:grpSp>
        <p:nvGrpSpPr>
          <p:cNvPr id="38" name="Google Shape;38;p14"/>
          <p:cNvGrpSpPr/>
          <p:nvPr/>
        </p:nvGrpSpPr>
        <p:grpSpPr>
          <a:xfrm>
            <a:off x="0" y="-2373"/>
            <a:ext cx="12192000" cy="6867027"/>
            <a:chOff x="0" y="-2373"/>
            <a:chExt cx="12192000" cy="6867027"/>
          </a:xfrm>
        </p:grpSpPr>
        <p:sp>
          <p:nvSpPr>
            <p:cNvPr id="39" name="Google Shape;39;p1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4"/>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4"/>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47" name="Google Shape;47;p1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8" name="Google Shape;48;p14"/>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0" name="Google Shape;50;p1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7" name="Google Shape;57;p1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60" name="Shape 60"/>
        <p:cNvGrpSpPr/>
        <p:nvPr/>
      </p:nvGrpSpPr>
      <p:grpSpPr>
        <a:xfrm>
          <a:off x="0" y="0"/>
          <a:ext cx="0" cy="0"/>
          <a:chOff x="0" y="0"/>
          <a:chExt cx="0" cy="0"/>
        </a:xfrm>
      </p:grpSpPr>
      <p:grpSp>
        <p:nvGrpSpPr>
          <p:cNvPr id="61" name="Google Shape;61;p16"/>
          <p:cNvGrpSpPr/>
          <p:nvPr/>
        </p:nvGrpSpPr>
        <p:grpSpPr>
          <a:xfrm>
            <a:off x="0" y="-2373"/>
            <a:ext cx="12192000" cy="6867027"/>
            <a:chOff x="0" y="-2373"/>
            <a:chExt cx="12192000" cy="6867027"/>
          </a:xfrm>
        </p:grpSpPr>
        <p:sp>
          <p:nvSpPr>
            <p:cNvPr id="62" name="Google Shape;62;p1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71" name="Google Shape;71;p1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2" name="Google Shape;72;p16"/>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74" name="Google Shape;74;p1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1" name="Google Shape;81;p17"/>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2" name="Google Shape;82;p1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8"/>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88" name="Google Shape;88;p18"/>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9" name="Google Shape;89;p18"/>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90" name="Google Shape;90;p18"/>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1" name="Google Shape;91;p1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1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99" name="Shape 99"/>
        <p:cNvGrpSpPr/>
        <p:nvPr/>
      </p:nvGrpSpPr>
      <p:grpSpPr>
        <a:xfrm>
          <a:off x="0" y="0"/>
          <a:ext cx="0" cy="0"/>
          <a:chOff x="0" y="0"/>
          <a:chExt cx="0" cy="0"/>
        </a:xfrm>
      </p:grpSpPr>
      <p:sp>
        <p:nvSpPr>
          <p:cNvPr id="100" name="Google Shape;100;p2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04" name="Shape 104"/>
        <p:cNvGrpSpPr/>
        <p:nvPr/>
      </p:nvGrpSpPr>
      <p:grpSpPr>
        <a:xfrm>
          <a:off x="0" y="0"/>
          <a:ext cx="0" cy="0"/>
          <a:chOff x="0" y="0"/>
          <a:chExt cx="0" cy="0"/>
        </a:xfrm>
      </p:grpSpPr>
      <p:grpSp>
        <p:nvGrpSpPr>
          <p:cNvPr id="105" name="Google Shape;105;p21"/>
          <p:cNvGrpSpPr/>
          <p:nvPr/>
        </p:nvGrpSpPr>
        <p:grpSpPr>
          <a:xfrm>
            <a:off x="0" y="-2373"/>
            <a:ext cx="12192000" cy="6867027"/>
            <a:chOff x="0" y="-2373"/>
            <a:chExt cx="12192000" cy="6867027"/>
          </a:xfrm>
        </p:grpSpPr>
        <p:sp>
          <p:nvSpPr>
            <p:cNvPr id="106" name="Google Shape;106;p2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1"/>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1"/>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1"/>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5" name="Google Shape;115;p2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6" name="Google Shape;116;p21"/>
          <p:cNvSpPr txBox="1"/>
          <p:nvPr>
            <p:ph type="title"/>
          </p:nvPr>
        </p:nvSpPr>
        <p:spPr>
          <a:xfrm>
            <a:off x="1154954" y="1295400"/>
            <a:ext cx="2793159"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1"/>
          <p:cNvSpPr txBox="1"/>
          <p:nvPr>
            <p:ph idx="1" type="body"/>
          </p:nvPr>
        </p:nvSpPr>
        <p:spPr>
          <a:xfrm>
            <a:off x="5781146" y="1447800"/>
            <a:ext cx="5190065"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8" name="Google Shape;118;p21"/>
          <p:cNvSpPr txBox="1"/>
          <p:nvPr>
            <p:ph idx="2" type="body"/>
          </p:nvPr>
        </p:nvSpPr>
        <p:spPr>
          <a:xfrm>
            <a:off x="1154955" y="2895600"/>
            <a:ext cx="2793158" cy="312927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9" name="Google Shape;119;p2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2"/>
          <p:cNvGrpSpPr/>
          <p:nvPr/>
        </p:nvGrpSpPr>
        <p:grpSpPr>
          <a:xfrm>
            <a:off x="0" y="-2373"/>
            <a:ext cx="12192000" cy="6867027"/>
            <a:chOff x="0" y="-2373"/>
            <a:chExt cx="12192000" cy="6867027"/>
          </a:xfrm>
        </p:grpSpPr>
        <p:sp>
          <p:nvSpPr>
            <p:cNvPr id="7" name="Google Shape;7;p12"/>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2"/>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2"/>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Google Shape;17;p12"/>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1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1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1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ZA"/>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jpg"/><Relationship Id="rId4" Type="http://schemas.openxmlformats.org/officeDocument/2006/relationships/image" Target="../media/image8.jpg"/><Relationship Id="rId5" Type="http://schemas.openxmlformats.org/officeDocument/2006/relationships/image" Target="../media/image14.jpg"/><Relationship Id="rId6" Type="http://schemas.openxmlformats.org/officeDocument/2006/relationships/image" Target="../media/image9.jpg"/><Relationship Id="rId7"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
          <p:cNvSpPr txBox="1"/>
          <p:nvPr>
            <p:ph type="ctrTitle"/>
          </p:nvPr>
        </p:nvSpPr>
        <p:spPr>
          <a:xfrm>
            <a:off x="1437094" y="1254457"/>
            <a:ext cx="8825700" cy="26775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2"/>
              </a:buClr>
              <a:buSzPts val="5400"/>
              <a:buFont typeface="Quintessential"/>
              <a:buNone/>
            </a:pPr>
            <a:r>
              <a:rPr b="1" lang="en-ZA">
                <a:latin typeface="Quintessential"/>
                <a:ea typeface="Quintessential"/>
                <a:cs typeface="Quintessential"/>
                <a:sym typeface="Quintessential"/>
              </a:rPr>
              <a:t>EIGHTH</a:t>
            </a:r>
            <a:r>
              <a:rPr b="1" lang="en-ZA">
                <a:latin typeface="Quintessential"/>
                <a:ea typeface="Quintessential"/>
                <a:cs typeface="Quintessential"/>
                <a:sym typeface="Quintessential"/>
              </a:rPr>
              <a:t> EPISCOPAL DISTRICT PRESIDENT’S REPORT</a:t>
            </a:r>
            <a:endParaRPr b="1">
              <a:latin typeface="Quintessential"/>
              <a:ea typeface="Quintessential"/>
              <a:cs typeface="Quintessential"/>
              <a:sym typeface="Quintessential"/>
            </a:endParaRPr>
          </a:p>
        </p:txBody>
      </p:sp>
      <p:sp>
        <p:nvSpPr>
          <p:cNvPr id="255" name="Google Shape;255;p1"/>
          <p:cNvSpPr txBox="1"/>
          <p:nvPr>
            <p:ph idx="1" type="subTitle"/>
          </p:nvPr>
        </p:nvSpPr>
        <p:spPr>
          <a:xfrm>
            <a:off x="1195555" y="4425680"/>
            <a:ext cx="8825700" cy="8613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560"/>
              <a:buNone/>
            </a:pPr>
            <a:r>
              <a:rPr b="1" lang="en-ZA" sz="3200"/>
              <a:t>PATRICIA W. CAMPBELL</a:t>
            </a:r>
            <a:endParaRPr b="1" sz="3200"/>
          </a:p>
        </p:txBody>
      </p:sp>
      <p:pic>
        <p:nvPicPr>
          <p:cNvPr id="256" name="Google Shape;256;p1"/>
          <p:cNvPicPr preferRelativeResize="0"/>
          <p:nvPr/>
        </p:nvPicPr>
        <p:blipFill rotWithShape="1">
          <a:blip r:embed="rId3">
            <a:alphaModFix/>
          </a:blip>
          <a:srcRect b="0" l="0" r="0" t="0"/>
          <a:stretch/>
        </p:blipFill>
        <p:spPr>
          <a:xfrm>
            <a:off x="10195135" y="5078449"/>
            <a:ext cx="1505843" cy="12924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ae6ef155cc_7_272"/>
          <p:cNvSpPr txBox="1"/>
          <p:nvPr>
            <p:ph type="title"/>
          </p:nvPr>
        </p:nvSpPr>
        <p:spPr>
          <a:xfrm>
            <a:off x="1154953" y="996696"/>
            <a:ext cx="8761500" cy="684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200"/>
              <a:buFont typeface="Quintessential"/>
              <a:buNone/>
            </a:pPr>
            <a:r>
              <a:rPr lang="en-ZA" sz="3200">
                <a:latin typeface="Quintessential"/>
                <a:ea typeface="Quintessential"/>
                <a:cs typeface="Quintessential"/>
                <a:sym typeface="Quintessential"/>
              </a:rPr>
              <a:t>ACCOMPLISHMENTS</a:t>
            </a:r>
            <a:endParaRPr/>
          </a:p>
        </p:txBody>
      </p:sp>
      <p:sp>
        <p:nvSpPr>
          <p:cNvPr id="324" name="Google Shape;324;g1ae6ef155cc_7_272"/>
          <p:cNvSpPr txBox="1"/>
          <p:nvPr>
            <p:ph idx="1" type="body"/>
          </p:nvPr>
        </p:nvSpPr>
        <p:spPr>
          <a:xfrm>
            <a:off x="6377700" y="3442288"/>
            <a:ext cx="4759200" cy="2126700"/>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rPr lang="en-ZA" sz="2300"/>
              <a:t>Another Local Lay Leader, </a:t>
            </a:r>
            <a:r>
              <a:rPr lang="en-ZA" sz="2300"/>
              <a:t>Mrs. Ruby W. Smith, was </a:t>
            </a:r>
            <a:r>
              <a:rPr lang="en-ZA" sz="2300"/>
              <a:t>honoured to have a </a:t>
            </a:r>
            <a:r>
              <a:rPr lang="en-ZA" sz="2300"/>
              <a:t>building named in her honor after 56 years of service.   The Ruby W. Smith Office of Child Welfare and Attendance</a:t>
            </a:r>
            <a:endParaRPr sz="2300"/>
          </a:p>
        </p:txBody>
      </p:sp>
      <p:pic>
        <p:nvPicPr>
          <p:cNvPr id="325" name="Google Shape;325;g1ae6ef155cc_7_272"/>
          <p:cNvPicPr preferRelativeResize="0"/>
          <p:nvPr/>
        </p:nvPicPr>
        <p:blipFill rotWithShape="1">
          <a:blip r:embed="rId3">
            <a:alphaModFix/>
          </a:blip>
          <a:srcRect b="0" l="0" r="0" t="24265"/>
          <a:stretch/>
        </p:blipFill>
        <p:spPr>
          <a:xfrm>
            <a:off x="1488725" y="2347125"/>
            <a:ext cx="4337525" cy="43170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9"/>
          <p:cNvSpPr txBox="1"/>
          <p:nvPr>
            <p:ph type="title"/>
          </p:nvPr>
        </p:nvSpPr>
        <p:spPr>
          <a:xfrm>
            <a:off x="1715290" y="973668"/>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200"/>
              <a:buFont typeface="Quintessential"/>
              <a:buNone/>
            </a:pPr>
            <a:r>
              <a:rPr lang="en-ZA" sz="3200">
                <a:latin typeface="Quintessential"/>
                <a:ea typeface="Quintessential"/>
                <a:cs typeface="Quintessential"/>
                <a:sym typeface="Quintessential"/>
              </a:rPr>
              <a:t>CHALLENGES</a:t>
            </a:r>
            <a:endParaRPr/>
          </a:p>
        </p:txBody>
      </p:sp>
      <p:sp>
        <p:nvSpPr>
          <p:cNvPr id="331" name="Google Shape;331;p9"/>
          <p:cNvSpPr txBox="1"/>
          <p:nvPr>
            <p:ph idx="1" type="body"/>
          </p:nvPr>
        </p:nvSpPr>
        <p:spPr>
          <a:xfrm>
            <a:off x="1715300" y="2875725"/>
            <a:ext cx="8761500" cy="2418600"/>
          </a:xfrm>
          <a:prstGeom prst="rect">
            <a:avLst/>
          </a:prstGeom>
          <a:noFill/>
          <a:ln>
            <a:noFill/>
          </a:ln>
        </p:spPr>
        <p:txBody>
          <a:bodyPr anchorCtr="0" anchor="t" bIns="45700" lIns="91425" spcFirstLastPara="1" rIns="91425" wrap="square" tIns="45700">
            <a:noAutofit/>
          </a:bodyPr>
          <a:lstStyle/>
          <a:p>
            <a:pPr indent="-381000" lvl="0" marL="342900" rtl="0" algn="l">
              <a:spcBef>
                <a:spcPts val="0"/>
              </a:spcBef>
              <a:spcAft>
                <a:spcPts val="0"/>
              </a:spcAft>
              <a:buSzPts val="2040"/>
              <a:buChar char="►"/>
            </a:pPr>
            <a:r>
              <a:rPr lang="en-ZA" sz="2400"/>
              <a:t>Recruiting, motivating, and retaining Young Adults</a:t>
            </a:r>
            <a:endParaRPr sz="2400"/>
          </a:p>
          <a:p>
            <a:pPr indent="-381000" lvl="0" marL="342900" rtl="0" algn="l">
              <a:spcBef>
                <a:spcPts val="1000"/>
              </a:spcBef>
              <a:spcAft>
                <a:spcPts val="0"/>
              </a:spcAft>
              <a:buSzPts val="2040"/>
              <a:buChar char="►"/>
            </a:pPr>
            <a:r>
              <a:rPr lang="en-ZA" sz="2400"/>
              <a:t>Overcoming COVID-19 Fatigue</a:t>
            </a:r>
            <a:endParaRPr sz="2400"/>
          </a:p>
          <a:p>
            <a:pPr indent="-381000" lvl="0" marL="342900" rtl="0" algn="l">
              <a:spcBef>
                <a:spcPts val="1000"/>
              </a:spcBef>
              <a:spcAft>
                <a:spcPts val="0"/>
              </a:spcAft>
              <a:buSzPts val="2040"/>
              <a:buChar char="►"/>
            </a:pPr>
            <a:r>
              <a:rPr lang="en-ZA" sz="2400"/>
              <a:t>Advocating for our Local Churches to return to their respective places of worship</a:t>
            </a:r>
            <a:endParaRPr sz="2400"/>
          </a:p>
          <a:p>
            <a:pPr indent="-381000" lvl="0" marL="342900" rtl="0" algn="l">
              <a:spcBef>
                <a:spcPts val="1000"/>
              </a:spcBef>
              <a:spcAft>
                <a:spcPts val="0"/>
              </a:spcAft>
              <a:buSzPts val="2040"/>
              <a:buChar char="►"/>
            </a:pPr>
            <a:r>
              <a:rPr lang="en-ZA" sz="2400"/>
              <a:t>Motivating the overall Lay Membership</a:t>
            </a:r>
            <a:endParaRPr sz="2400"/>
          </a:p>
          <a:p>
            <a:pPr indent="0" lvl="0" marL="91440" rtl="0" algn="l">
              <a:spcBef>
                <a:spcPts val="1000"/>
              </a:spcBef>
              <a:spcAft>
                <a:spcPts val="0"/>
              </a:spcAft>
              <a:buSzPts val="1440"/>
              <a:buNone/>
            </a:pPr>
            <a:r>
              <a:t/>
            </a:r>
            <a:endParaRPr/>
          </a:p>
        </p:txBody>
      </p:sp>
      <p:pic>
        <p:nvPicPr>
          <p:cNvPr id="332" name="Google Shape;332;p9"/>
          <p:cNvPicPr preferRelativeResize="0"/>
          <p:nvPr/>
        </p:nvPicPr>
        <p:blipFill>
          <a:blip r:embed="rId3">
            <a:alphaModFix/>
          </a:blip>
          <a:stretch>
            <a:fillRect/>
          </a:stretch>
        </p:blipFill>
        <p:spPr>
          <a:xfrm>
            <a:off x="8678050" y="4339350"/>
            <a:ext cx="3259925" cy="2336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0"/>
          <p:cNvSpPr txBox="1"/>
          <p:nvPr>
            <p:ph type="title"/>
          </p:nvPr>
        </p:nvSpPr>
        <p:spPr>
          <a:xfrm>
            <a:off x="1715290" y="958493"/>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Quintessential"/>
              <a:buNone/>
            </a:pPr>
            <a:r>
              <a:rPr lang="en-ZA">
                <a:latin typeface="Quintessential"/>
                <a:ea typeface="Quintessential"/>
                <a:cs typeface="Quintessential"/>
                <a:sym typeface="Quintessential"/>
              </a:rPr>
              <a:t>CHALLENGES</a:t>
            </a:r>
            <a:r>
              <a:rPr lang="en-ZA"/>
              <a:t> – </a:t>
            </a:r>
            <a:r>
              <a:rPr lang="en-ZA" sz="3200">
                <a:latin typeface="Quintessential"/>
                <a:ea typeface="Quintessential"/>
                <a:cs typeface="Quintessential"/>
                <a:sym typeface="Quintessential"/>
              </a:rPr>
              <a:t>HOW</a:t>
            </a:r>
            <a:r>
              <a:rPr lang="en-ZA"/>
              <a:t> </a:t>
            </a:r>
            <a:r>
              <a:rPr lang="en-ZA">
                <a:latin typeface="Quintessential"/>
                <a:ea typeface="Quintessential"/>
                <a:cs typeface="Quintessential"/>
                <a:sym typeface="Quintessential"/>
              </a:rPr>
              <a:t>CAN WE HELP</a:t>
            </a:r>
            <a:endParaRPr/>
          </a:p>
        </p:txBody>
      </p:sp>
      <p:sp>
        <p:nvSpPr>
          <p:cNvPr id="338" name="Google Shape;338;p10"/>
          <p:cNvSpPr txBox="1"/>
          <p:nvPr>
            <p:ph idx="1" type="body"/>
          </p:nvPr>
        </p:nvSpPr>
        <p:spPr>
          <a:xfrm>
            <a:off x="2667150" y="2421875"/>
            <a:ext cx="6857700" cy="1010700"/>
          </a:xfrm>
          <a:prstGeom prst="rect">
            <a:avLst/>
          </a:prstGeom>
          <a:noFill/>
          <a:ln>
            <a:noFill/>
          </a:ln>
        </p:spPr>
        <p:txBody>
          <a:bodyPr anchorCtr="0" anchor="t" bIns="45700" lIns="91425" spcFirstLastPara="1" rIns="91425" wrap="square" tIns="45700">
            <a:normAutofit fontScale="92500"/>
          </a:bodyPr>
          <a:lstStyle/>
          <a:p>
            <a:pPr indent="-251459" lvl="0" marL="342900" rtl="0" algn="l">
              <a:spcBef>
                <a:spcPts val="0"/>
              </a:spcBef>
              <a:spcAft>
                <a:spcPts val="0"/>
              </a:spcAft>
              <a:buSzPct val="70751"/>
              <a:buNone/>
            </a:pPr>
            <a:r>
              <a:rPr lang="en-ZA" sz="2035"/>
              <a:t>Continue to offer informative training and workshops!</a:t>
            </a:r>
            <a:endParaRPr sz="2035"/>
          </a:p>
          <a:p>
            <a:pPr indent="-251459" lvl="0" marL="342900" rtl="0" algn="ctr">
              <a:spcBef>
                <a:spcPts val="0"/>
              </a:spcBef>
              <a:spcAft>
                <a:spcPts val="0"/>
              </a:spcAft>
              <a:buSzPct val="70751"/>
              <a:buNone/>
            </a:pPr>
            <a:r>
              <a:t/>
            </a:r>
            <a:endParaRPr sz="2035"/>
          </a:p>
          <a:p>
            <a:pPr indent="-251459" lvl="0" marL="342900" rtl="0" algn="ctr">
              <a:spcBef>
                <a:spcPts val="0"/>
              </a:spcBef>
              <a:spcAft>
                <a:spcPts val="0"/>
              </a:spcAft>
              <a:buSzPct val="70751"/>
              <a:buNone/>
            </a:pPr>
            <a:r>
              <a:rPr lang="en-ZA" sz="2035"/>
              <a:t>AND</a:t>
            </a:r>
            <a:endParaRPr sz="2035"/>
          </a:p>
        </p:txBody>
      </p:sp>
      <p:pic>
        <p:nvPicPr>
          <p:cNvPr id="339" name="Google Shape;339;p10"/>
          <p:cNvPicPr preferRelativeResize="0"/>
          <p:nvPr/>
        </p:nvPicPr>
        <p:blipFill>
          <a:blip r:embed="rId3">
            <a:alphaModFix/>
          </a:blip>
          <a:stretch>
            <a:fillRect/>
          </a:stretch>
        </p:blipFill>
        <p:spPr>
          <a:xfrm>
            <a:off x="3853825" y="3432575"/>
            <a:ext cx="4657976" cy="32838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1"/>
          <p:cNvSpPr txBox="1"/>
          <p:nvPr>
            <p:ph type="title"/>
          </p:nvPr>
        </p:nvSpPr>
        <p:spPr>
          <a:xfrm>
            <a:off x="1715290" y="1004018"/>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200"/>
              <a:buFont typeface="Quintessential"/>
              <a:buNone/>
            </a:pPr>
            <a:r>
              <a:rPr lang="en-ZA" sz="3200">
                <a:latin typeface="Quintessential"/>
                <a:ea typeface="Quintessential"/>
                <a:cs typeface="Quintessential"/>
                <a:sym typeface="Quintessential"/>
              </a:rPr>
              <a:t>UPCOMING EVENTS</a:t>
            </a:r>
            <a:endParaRPr/>
          </a:p>
        </p:txBody>
      </p:sp>
      <p:sp>
        <p:nvSpPr>
          <p:cNvPr id="345" name="Google Shape;345;p11"/>
          <p:cNvSpPr txBox="1"/>
          <p:nvPr>
            <p:ph idx="1" type="body"/>
          </p:nvPr>
        </p:nvSpPr>
        <p:spPr>
          <a:xfrm>
            <a:off x="1715250" y="2861425"/>
            <a:ext cx="8761500" cy="1523400"/>
          </a:xfrm>
          <a:prstGeom prst="rect">
            <a:avLst/>
          </a:prstGeom>
          <a:noFill/>
          <a:ln>
            <a:noFill/>
          </a:ln>
        </p:spPr>
        <p:txBody>
          <a:bodyPr anchorCtr="0" anchor="t" bIns="45700" lIns="91425" spcFirstLastPara="1" rIns="91425" wrap="square" tIns="45700">
            <a:normAutofit/>
          </a:bodyPr>
          <a:lstStyle/>
          <a:p>
            <a:pPr indent="-368300" lvl="0" marL="342900" rtl="0" algn="l">
              <a:spcBef>
                <a:spcPts val="0"/>
              </a:spcBef>
              <a:spcAft>
                <a:spcPts val="0"/>
              </a:spcAft>
              <a:buSzPts val="1840"/>
              <a:buChar char="►"/>
            </a:pPr>
            <a:r>
              <a:rPr lang="en-ZA" sz="2200"/>
              <a:t>Hosting an Episcopal Officers Retreat</a:t>
            </a:r>
            <a:endParaRPr sz="2200"/>
          </a:p>
          <a:p>
            <a:pPr indent="-368300" lvl="0" marL="342900" rtl="0" algn="l">
              <a:spcBef>
                <a:spcPts val="1000"/>
              </a:spcBef>
              <a:spcAft>
                <a:spcPts val="0"/>
              </a:spcAft>
              <a:buSzPts val="1840"/>
              <a:buChar char="►"/>
            </a:pPr>
            <a:r>
              <a:rPr lang="en-ZA" sz="2200"/>
              <a:t>Providing Leadership and Training Workshops</a:t>
            </a:r>
            <a:endParaRPr sz="2200"/>
          </a:p>
          <a:p>
            <a:pPr indent="-368300" lvl="0" marL="342900" rtl="0" algn="l">
              <a:spcBef>
                <a:spcPts val="1000"/>
              </a:spcBef>
              <a:spcAft>
                <a:spcPts val="0"/>
              </a:spcAft>
              <a:buSzPts val="1840"/>
              <a:buChar char="►"/>
            </a:pPr>
            <a:r>
              <a:rPr lang="en-ZA" sz="2200"/>
              <a:t>Preparing for the Connectional Lay Biennial Convention</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1ae6ef155cc_7_281"/>
          <p:cNvSpPr txBox="1"/>
          <p:nvPr>
            <p:ph type="title"/>
          </p:nvPr>
        </p:nvSpPr>
        <p:spPr>
          <a:xfrm>
            <a:off x="1715240" y="988868"/>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200"/>
              <a:buFont typeface="Quintessential"/>
              <a:buNone/>
            </a:pPr>
            <a:r>
              <a:rPr lang="en-ZA" sz="3200">
                <a:latin typeface="Quintessential"/>
                <a:ea typeface="Quintessential"/>
                <a:cs typeface="Quintessential"/>
                <a:sym typeface="Quintessential"/>
              </a:rPr>
              <a:t>EPISCOPAL LEADERSHIP</a:t>
            </a:r>
            <a:endParaRPr/>
          </a:p>
        </p:txBody>
      </p:sp>
      <p:sp>
        <p:nvSpPr>
          <p:cNvPr id="351" name="Google Shape;351;g1ae6ef155cc_7_281"/>
          <p:cNvSpPr txBox="1"/>
          <p:nvPr/>
        </p:nvSpPr>
        <p:spPr>
          <a:xfrm>
            <a:off x="440875" y="2321400"/>
            <a:ext cx="5659200" cy="44946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Sis. </a:t>
            </a:r>
            <a:r>
              <a:rPr lang="en-ZA" sz="1600">
                <a:solidFill>
                  <a:srgbClr val="404040"/>
                </a:solidFill>
                <a:latin typeface="Century Gothic"/>
                <a:ea typeface="Century Gothic"/>
                <a:cs typeface="Century Gothic"/>
                <a:sym typeface="Century Gothic"/>
              </a:rPr>
              <a:t>Patricia W. Campbell, President</a:t>
            </a:r>
            <a:endParaRPr sz="1600">
              <a:solidFill>
                <a:srgbClr val="404040"/>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Bro. Milton J., Chambliss, First Vice President</a:t>
            </a:r>
            <a:endParaRPr sz="1600">
              <a:solidFill>
                <a:srgbClr val="404040"/>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Sis. Theresa Travis, Second Vice President</a:t>
            </a:r>
            <a:endParaRPr sz="1600">
              <a:solidFill>
                <a:srgbClr val="404040"/>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Sis Earline Blackmore, Recording Secretary</a:t>
            </a:r>
            <a:endParaRPr sz="1600">
              <a:solidFill>
                <a:srgbClr val="404040"/>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Sis Irma Ross, Assistant Recording Secretary</a:t>
            </a:r>
            <a:endParaRPr sz="1600">
              <a:solidFill>
                <a:srgbClr val="404040"/>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Sis Frances Jones, Treasurer</a:t>
            </a:r>
            <a:endParaRPr sz="1600">
              <a:solidFill>
                <a:srgbClr val="404040"/>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Sis. Regenia Leonard, Financial Secretary</a:t>
            </a:r>
            <a:endParaRPr sz="1600">
              <a:solidFill>
                <a:srgbClr val="404040"/>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Dr. Shirley Hopkins Davis, Historiographer</a:t>
            </a:r>
            <a:endParaRPr sz="1600">
              <a:solidFill>
                <a:srgbClr val="404040"/>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Sis. Audreye Hall, Parliamentarian</a:t>
            </a:r>
            <a:endParaRPr sz="1600">
              <a:solidFill>
                <a:srgbClr val="404040"/>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Sis. Cynthia Holman, Acting</a:t>
            </a:r>
            <a:r>
              <a:rPr lang="en-ZA" sz="1600">
                <a:solidFill>
                  <a:srgbClr val="404040"/>
                </a:solidFill>
                <a:latin typeface="Century Gothic"/>
                <a:ea typeface="Century Gothic"/>
                <a:cs typeface="Century Gothic"/>
                <a:sym typeface="Century Gothic"/>
              </a:rPr>
              <a:t> Director of Lay Activities</a:t>
            </a:r>
            <a:endParaRPr sz="1600">
              <a:solidFill>
                <a:srgbClr val="404040"/>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Bro. Samuel Sarpong, Young Adult Representative</a:t>
            </a:r>
            <a:endParaRPr sz="1600">
              <a:solidFill>
                <a:srgbClr val="404040"/>
              </a:solidFill>
              <a:latin typeface="Century Gothic"/>
              <a:ea typeface="Century Gothic"/>
              <a:cs typeface="Century Gothic"/>
              <a:sym typeface="Century Gothic"/>
            </a:endParaRPr>
          </a:p>
          <a:p>
            <a:pPr indent="0" lvl="0" marL="0" rtl="0" algn="ctr">
              <a:lnSpc>
                <a:spcPct val="150000"/>
              </a:lnSpc>
              <a:spcBef>
                <a:spcPts val="0"/>
              </a:spcBef>
              <a:spcAft>
                <a:spcPts val="0"/>
              </a:spcAft>
              <a:buNone/>
            </a:pPr>
            <a:r>
              <a:rPr lang="en-ZA" sz="1600">
                <a:solidFill>
                  <a:srgbClr val="404040"/>
                </a:solidFill>
                <a:latin typeface="Century Gothic"/>
                <a:ea typeface="Century Gothic"/>
                <a:cs typeface="Century Gothic"/>
                <a:sym typeface="Century Gothic"/>
              </a:rPr>
              <a:t>Sis. Florine Herron, Director of Public Relations</a:t>
            </a:r>
            <a:endParaRPr sz="1300">
              <a:solidFill>
                <a:srgbClr val="404040"/>
              </a:solidFill>
              <a:latin typeface="Century Gothic"/>
              <a:ea typeface="Century Gothic"/>
              <a:cs typeface="Century Gothic"/>
              <a:sym typeface="Century Gothic"/>
            </a:endParaRPr>
          </a:p>
        </p:txBody>
      </p:sp>
      <p:sp>
        <p:nvSpPr>
          <p:cNvPr id="352" name="Google Shape;352;g1ae6ef155cc_7_281"/>
          <p:cNvSpPr txBox="1"/>
          <p:nvPr/>
        </p:nvSpPr>
        <p:spPr>
          <a:xfrm>
            <a:off x="6175925" y="2791750"/>
            <a:ext cx="6016200" cy="1563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ZA" sz="1600" u="sng">
                <a:solidFill>
                  <a:srgbClr val="404040"/>
                </a:solidFill>
                <a:latin typeface="Century Gothic"/>
                <a:ea typeface="Century Gothic"/>
                <a:cs typeface="Century Gothic"/>
                <a:sym typeface="Century Gothic"/>
              </a:rPr>
              <a:t>CONFERENCE</a:t>
            </a:r>
            <a:r>
              <a:rPr b="1" lang="en-ZA" sz="1600" u="sng">
                <a:solidFill>
                  <a:srgbClr val="404040"/>
                </a:solidFill>
                <a:latin typeface="Century Gothic"/>
                <a:ea typeface="Century Gothic"/>
                <a:cs typeface="Century Gothic"/>
                <a:sym typeface="Century Gothic"/>
              </a:rPr>
              <a:t> PRESIDENTS</a:t>
            </a:r>
            <a:r>
              <a:rPr b="1" lang="en-ZA" sz="1600">
                <a:solidFill>
                  <a:srgbClr val="404040"/>
                </a:solidFill>
                <a:latin typeface="Century Gothic"/>
                <a:ea typeface="Century Gothic"/>
                <a:cs typeface="Century Gothic"/>
                <a:sym typeface="Century Gothic"/>
              </a:rPr>
              <a:t> </a:t>
            </a:r>
            <a:endParaRPr b="1" sz="1600">
              <a:solidFill>
                <a:srgbClr val="40404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ZA" sz="1600">
                <a:solidFill>
                  <a:srgbClr val="404040"/>
                </a:solidFill>
                <a:latin typeface="Century Gothic"/>
                <a:ea typeface="Century Gothic"/>
                <a:cs typeface="Century Gothic"/>
                <a:sym typeface="Century Gothic"/>
              </a:rPr>
              <a:t>Sis, </a:t>
            </a:r>
            <a:r>
              <a:rPr lang="en-ZA" sz="1600">
                <a:solidFill>
                  <a:srgbClr val="404040"/>
                </a:solidFill>
                <a:latin typeface="Century Gothic"/>
                <a:ea typeface="Century Gothic"/>
                <a:cs typeface="Century Gothic"/>
                <a:sym typeface="Century Gothic"/>
              </a:rPr>
              <a:t>Linda Pate, MS Conference President</a:t>
            </a:r>
            <a:endParaRPr sz="1600">
              <a:solidFill>
                <a:srgbClr val="40404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ZA" sz="1600">
                <a:solidFill>
                  <a:srgbClr val="404040"/>
                </a:solidFill>
                <a:latin typeface="Century Gothic"/>
                <a:ea typeface="Century Gothic"/>
                <a:cs typeface="Century Gothic"/>
                <a:sym typeface="Century Gothic"/>
              </a:rPr>
              <a:t>Sis. </a:t>
            </a:r>
            <a:r>
              <a:rPr lang="en-ZA" sz="1600">
                <a:solidFill>
                  <a:srgbClr val="404040"/>
                </a:solidFill>
                <a:latin typeface="Century Gothic"/>
                <a:ea typeface="Century Gothic"/>
                <a:cs typeface="Century Gothic"/>
                <a:sym typeface="Century Gothic"/>
              </a:rPr>
              <a:t>J</a:t>
            </a:r>
            <a:r>
              <a:rPr lang="en-ZA" sz="1600">
                <a:solidFill>
                  <a:srgbClr val="404040"/>
                </a:solidFill>
                <a:latin typeface="Century Gothic"/>
                <a:ea typeface="Century Gothic"/>
                <a:cs typeface="Century Gothic"/>
                <a:sym typeface="Century Gothic"/>
              </a:rPr>
              <a:t>oEtta McClain, North MS Conference President</a:t>
            </a:r>
            <a:endParaRPr sz="1600">
              <a:solidFill>
                <a:srgbClr val="40404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ZA" sz="1600">
                <a:solidFill>
                  <a:srgbClr val="404040"/>
                </a:solidFill>
                <a:latin typeface="Century Gothic"/>
                <a:ea typeface="Century Gothic"/>
                <a:cs typeface="Century Gothic"/>
                <a:sym typeface="Century Gothic"/>
              </a:rPr>
              <a:t>Bro. Ton Brady, Central North LA Conference President </a:t>
            </a:r>
            <a:endParaRPr sz="1600">
              <a:solidFill>
                <a:srgbClr val="40404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ZA" sz="1600">
                <a:solidFill>
                  <a:srgbClr val="404040"/>
                </a:solidFill>
                <a:latin typeface="Century Gothic"/>
                <a:ea typeface="Century Gothic"/>
                <a:cs typeface="Century Gothic"/>
                <a:sym typeface="Century Gothic"/>
              </a:rPr>
              <a:t>Sis. Maria Gauthier, Louisiana Conference President</a:t>
            </a:r>
            <a:endParaRPr sz="1600">
              <a:solidFill>
                <a:srgbClr val="404040"/>
              </a:solidFill>
              <a:latin typeface="Century Gothic"/>
              <a:ea typeface="Century Gothic"/>
              <a:cs typeface="Century Gothic"/>
              <a:sym typeface="Century Gothic"/>
            </a:endParaRPr>
          </a:p>
        </p:txBody>
      </p:sp>
      <p:sp>
        <p:nvSpPr>
          <p:cNvPr id="353" name="Google Shape;353;g1ae6ef155cc_7_281"/>
          <p:cNvSpPr txBox="1"/>
          <p:nvPr/>
        </p:nvSpPr>
        <p:spPr>
          <a:xfrm>
            <a:off x="6445775" y="4685700"/>
            <a:ext cx="5476500" cy="213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ZA" sz="1600" u="sng">
                <a:solidFill>
                  <a:srgbClr val="404040"/>
                </a:solidFill>
                <a:latin typeface="Century Gothic"/>
                <a:ea typeface="Century Gothic"/>
                <a:cs typeface="Century Gothic"/>
                <a:sym typeface="Century Gothic"/>
              </a:rPr>
              <a:t>ADVISORS</a:t>
            </a:r>
            <a:endParaRPr b="1" sz="1600" u="sng">
              <a:solidFill>
                <a:srgbClr val="40404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ZA" sz="1600">
                <a:solidFill>
                  <a:srgbClr val="404040"/>
                </a:solidFill>
                <a:latin typeface="Century Gothic"/>
                <a:ea typeface="Century Gothic"/>
                <a:cs typeface="Century Gothic"/>
                <a:sym typeface="Century Gothic"/>
              </a:rPr>
              <a:t> Bro. Melvin B. Davis, Immediate Past President</a:t>
            </a:r>
            <a:endParaRPr sz="1600">
              <a:solidFill>
                <a:srgbClr val="40404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ZA" sz="1600">
                <a:solidFill>
                  <a:srgbClr val="404040"/>
                </a:solidFill>
                <a:latin typeface="Century Gothic"/>
                <a:ea typeface="Century Gothic"/>
                <a:cs typeface="Century Gothic"/>
                <a:sym typeface="Century Gothic"/>
              </a:rPr>
              <a:t>Sis. Glenda Minor</a:t>
            </a:r>
            <a:endParaRPr sz="1600">
              <a:solidFill>
                <a:srgbClr val="40404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ZA" sz="1600">
                <a:solidFill>
                  <a:srgbClr val="404040"/>
                </a:solidFill>
                <a:latin typeface="Century Gothic"/>
                <a:ea typeface="Century Gothic"/>
                <a:cs typeface="Century Gothic"/>
                <a:sym typeface="Century Gothic"/>
              </a:rPr>
              <a:t>Bro. Robert Chambliss</a:t>
            </a:r>
            <a:endParaRPr sz="1600">
              <a:solidFill>
                <a:srgbClr val="40404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ZA" sz="1600">
                <a:solidFill>
                  <a:srgbClr val="404040"/>
                </a:solidFill>
                <a:latin typeface="Century Gothic"/>
                <a:ea typeface="Century Gothic"/>
                <a:cs typeface="Century Gothic"/>
                <a:sym typeface="Century Gothic"/>
              </a:rPr>
              <a:t>Sis. Cynthia Holman</a:t>
            </a:r>
            <a:endParaRPr sz="1600">
              <a:solidFill>
                <a:srgbClr val="40404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ZA" sz="1600">
                <a:solidFill>
                  <a:srgbClr val="404040"/>
                </a:solidFill>
                <a:latin typeface="Century Gothic"/>
                <a:ea typeface="Century Gothic"/>
                <a:cs typeface="Century Gothic"/>
                <a:sym typeface="Century Gothic"/>
              </a:rPr>
              <a:t>Sis. Stephanie Burks</a:t>
            </a:r>
            <a:endParaRPr sz="1600">
              <a:solidFill>
                <a:srgbClr val="404040"/>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lang="en-ZA" sz="1600">
                <a:solidFill>
                  <a:srgbClr val="404040"/>
                </a:solidFill>
                <a:latin typeface="Century Gothic"/>
                <a:ea typeface="Century Gothic"/>
                <a:cs typeface="Century Gothic"/>
                <a:sym typeface="Century Gothic"/>
              </a:rPr>
              <a:t>Sis. Ylani Hayes, Esq., Special Advisor to the President</a:t>
            </a:r>
            <a:endParaRPr sz="1600">
              <a:solidFill>
                <a:srgbClr val="40404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
          <p:cNvSpPr txBox="1"/>
          <p:nvPr>
            <p:ph type="title"/>
          </p:nvPr>
        </p:nvSpPr>
        <p:spPr>
          <a:xfrm>
            <a:off x="1715253" y="1034393"/>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200"/>
              <a:buFont typeface="Quintessential"/>
              <a:buNone/>
            </a:pPr>
            <a:r>
              <a:rPr lang="en-ZA" sz="3200">
                <a:latin typeface="Quintessential"/>
                <a:ea typeface="Quintessential"/>
                <a:cs typeface="Quintessential"/>
                <a:sym typeface="Quintessential"/>
              </a:rPr>
              <a:t>GREETINGS</a:t>
            </a:r>
            <a:endParaRPr/>
          </a:p>
        </p:txBody>
      </p:sp>
      <p:sp>
        <p:nvSpPr>
          <p:cNvPr id="262" name="Google Shape;262;p5"/>
          <p:cNvSpPr txBox="1"/>
          <p:nvPr>
            <p:ph idx="1" type="body"/>
          </p:nvPr>
        </p:nvSpPr>
        <p:spPr>
          <a:xfrm>
            <a:off x="2705401" y="2421450"/>
            <a:ext cx="9390900" cy="4299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b="1" lang="en-ZA" sz="2100"/>
              <a:t>Greetings from the </a:t>
            </a:r>
            <a:r>
              <a:rPr b="1" lang="en-ZA" sz="2100"/>
              <a:t>Electrifying</a:t>
            </a:r>
            <a:r>
              <a:rPr b="1" lang="en-ZA" sz="2100"/>
              <a:t>, Energizing, and </a:t>
            </a:r>
            <a:r>
              <a:rPr b="1" lang="en-ZA" sz="2100"/>
              <a:t>Exciting</a:t>
            </a:r>
            <a:r>
              <a:rPr b="1" lang="en-ZA" sz="2100"/>
              <a:t> Eighth Episcopal District Lay Organization, where we are “Striving Together for Continued Progress”. We offer teaching, training, and empowerment to our members for Lay ministry, global leadership, and service following the tenets of Jesus Christ.</a:t>
            </a:r>
            <a:endParaRPr b="1" sz="2100"/>
          </a:p>
          <a:p>
            <a:pPr indent="0" lvl="0" marL="0" rtl="0" algn="l">
              <a:spcBef>
                <a:spcPts val="0"/>
              </a:spcBef>
              <a:spcAft>
                <a:spcPts val="0"/>
              </a:spcAft>
              <a:buSzPts val="1440"/>
              <a:buNone/>
            </a:pPr>
            <a:r>
              <a:t/>
            </a:r>
            <a:endParaRPr b="1" sz="2100"/>
          </a:p>
          <a:p>
            <a:pPr indent="0" lvl="0" marL="0" rtl="0" algn="l">
              <a:spcBef>
                <a:spcPts val="0"/>
              </a:spcBef>
              <a:spcAft>
                <a:spcPts val="0"/>
              </a:spcAft>
              <a:buSzPts val="1440"/>
              <a:buNone/>
            </a:pPr>
            <a:r>
              <a:rPr b="1" lang="en-ZA" sz="2100"/>
              <a:t>The </a:t>
            </a:r>
            <a:r>
              <a:rPr b="1" lang="en-ZA" sz="2100"/>
              <a:t>Eighth</a:t>
            </a:r>
            <a:r>
              <a:rPr b="1" lang="en-ZA" sz="2100"/>
              <a:t> Episcopal District Lay Organization is in the position of continual restoration, due to natural disasters and crises. These events being compounded with COVID, inflation and other issues have impacted the fulfilment of our vision and needs of the local churches and communities we serve. However, we are not deterred.  We continue to praise God and give Him all the glory.</a:t>
            </a:r>
            <a:endParaRPr b="1" sz="2100"/>
          </a:p>
        </p:txBody>
      </p:sp>
      <p:pic>
        <p:nvPicPr>
          <p:cNvPr id="263" name="Google Shape;263;p5"/>
          <p:cNvPicPr preferRelativeResize="0"/>
          <p:nvPr/>
        </p:nvPicPr>
        <p:blipFill rotWithShape="1">
          <a:blip r:embed="rId3">
            <a:alphaModFix/>
          </a:blip>
          <a:srcRect b="8630" l="0" r="0" t="-8630"/>
          <a:stretch/>
        </p:blipFill>
        <p:spPr>
          <a:xfrm>
            <a:off x="336550" y="2478175"/>
            <a:ext cx="2368850" cy="3158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6"/>
          <p:cNvSpPr txBox="1"/>
          <p:nvPr>
            <p:ph type="title"/>
          </p:nvPr>
        </p:nvSpPr>
        <p:spPr>
          <a:xfrm>
            <a:off x="1715290" y="973668"/>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Quintessential"/>
              <a:buNone/>
            </a:pPr>
            <a:r>
              <a:rPr lang="en-ZA">
                <a:latin typeface="Quintessential"/>
                <a:ea typeface="Quintessential"/>
                <a:cs typeface="Quintessential"/>
                <a:sym typeface="Quintessential"/>
              </a:rPr>
              <a:t>MEMBERSHIP</a:t>
            </a:r>
            <a:endParaRPr/>
          </a:p>
        </p:txBody>
      </p:sp>
      <p:sp>
        <p:nvSpPr>
          <p:cNvPr id="269" name="Google Shape;269;p6"/>
          <p:cNvSpPr txBox="1"/>
          <p:nvPr>
            <p:ph idx="1" type="body"/>
          </p:nvPr>
        </p:nvSpPr>
        <p:spPr>
          <a:xfrm>
            <a:off x="1958075" y="2709750"/>
            <a:ext cx="7539900" cy="3416400"/>
          </a:xfrm>
          <a:prstGeom prst="rect">
            <a:avLst/>
          </a:prstGeom>
          <a:noFill/>
          <a:ln>
            <a:noFill/>
          </a:ln>
        </p:spPr>
        <p:txBody>
          <a:bodyPr anchorCtr="0" anchor="t" bIns="45700" lIns="91425" spcFirstLastPara="1" rIns="91425" wrap="square" tIns="45700">
            <a:noAutofit/>
          </a:bodyPr>
          <a:lstStyle/>
          <a:p>
            <a:pPr indent="-387350" lvl="0" marL="342900" rtl="0" algn="l">
              <a:lnSpc>
                <a:spcPct val="80000"/>
              </a:lnSpc>
              <a:spcBef>
                <a:spcPts val="0"/>
              </a:spcBef>
              <a:spcAft>
                <a:spcPts val="0"/>
              </a:spcAft>
              <a:buSzPts val="2032"/>
              <a:buChar char="►"/>
            </a:pPr>
            <a:r>
              <a:rPr lang="en-ZA" sz="2365"/>
              <a:t>Number of active Lay Organisation members is approximately 350.</a:t>
            </a:r>
            <a:endParaRPr sz="2365"/>
          </a:p>
          <a:p>
            <a:pPr indent="0" lvl="0" marL="342900" rtl="0" algn="l">
              <a:lnSpc>
                <a:spcPct val="80000"/>
              </a:lnSpc>
              <a:spcBef>
                <a:spcPts val="0"/>
              </a:spcBef>
              <a:spcAft>
                <a:spcPts val="0"/>
              </a:spcAft>
              <a:buNone/>
            </a:pPr>
            <a:r>
              <a:t/>
            </a:r>
            <a:endParaRPr sz="2365"/>
          </a:p>
          <a:p>
            <a:pPr indent="-387350" lvl="0" marL="342900" rtl="0" algn="l">
              <a:lnSpc>
                <a:spcPct val="80000"/>
              </a:lnSpc>
              <a:spcBef>
                <a:spcPts val="1000"/>
              </a:spcBef>
              <a:spcAft>
                <a:spcPts val="0"/>
              </a:spcAft>
              <a:buSzPts val="2032"/>
              <a:buChar char="►"/>
            </a:pPr>
            <a:r>
              <a:rPr lang="en-ZA" sz="2365"/>
              <a:t>Number of Young Adults is approximately 35.</a:t>
            </a:r>
            <a:endParaRPr i="1" sz="2065"/>
          </a:p>
        </p:txBody>
      </p:sp>
      <p:pic>
        <p:nvPicPr>
          <p:cNvPr id="270" name="Google Shape;270;p6"/>
          <p:cNvPicPr preferRelativeResize="0"/>
          <p:nvPr/>
        </p:nvPicPr>
        <p:blipFill rotWithShape="1">
          <a:blip r:embed="rId3">
            <a:alphaModFix/>
          </a:blip>
          <a:srcRect b="31136" l="25340" r="20628" t="33814"/>
          <a:stretch/>
        </p:blipFill>
        <p:spPr>
          <a:xfrm>
            <a:off x="8572500" y="4051075"/>
            <a:ext cx="3342600" cy="280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7"/>
          <p:cNvSpPr txBox="1"/>
          <p:nvPr>
            <p:ph type="title"/>
          </p:nvPr>
        </p:nvSpPr>
        <p:spPr>
          <a:xfrm>
            <a:off x="1715290" y="1004018"/>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200"/>
              <a:buFont typeface="Quintessential"/>
              <a:buNone/>
            </a:pPr>
            <a:r>
              <a:rPr lang="en-ZA" sz="3200">
                <a:latin typeface="Quintessential"/>
                <a:ea typeface="Quintessential"/>
                <a:cs typeface="Quintessential"/>
                <a:sym typeface="Quintessential"/>
              </a:rPr>
              <a:t>TRAINING</a:t>
            </a:r>
            <a:endParaRPr/>
          </a:p>
        </p:txBody>
      </p:sp>
      <p:sp>
        <p:nvSpPr>
          <p:cNvPr id="276" name="Google Shape;276;p7"/>
          <p:cNvSpPr txBox="1"/>
          <p:nvPr>
            <p:ph idx="1" type="body"/>
          </p:nvPr>
        </p:nvSpPr>
        <p:spPr>
          <a:xfrm>
            <a:off x="6400800" y="2421425"/>
            <a:ext cx="4357500" cy="39489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ZA" sz="2000"/>
              <a:t>As an Episcopal District, we hosted the Reverend Dr. James Miller, General Officer, Department of Retirement Services at our Lay Convention.  He presented a </a:t>
            </a:r>
            <a:r>
              <a:rPr lang="en-ZA" sz="2000"/>
              <a:t>workshop</a:t>
            </a:r>
            <a:r>
              <a:rPr lang="en-ZA" sz="2000"/>
              <a:t> on  </a:t>
            </a:r>
            <a:r>
              <a:rPr b="1" i="1" lang="en-ZA" sz="2000"/>
              <a:t>Restoring</a:t>
            </a:r>
            <a:r>
              <a:rPr i="1" lang="en-ZA" sz="2000"/>
              <a:t> </a:t>
            </a:r>
            <a:r>
              <a:rPr b="1" i="1" lang="en-ZA" sz="2000"/>
              <a:t>Credibility in the Church</a:t>
            </a:r>
            <a:r>
              <a:rPr lang="en-ZA" sz="2000"/>
              <a:t>. </a:t>
            </a:r>
            <a:endParaRPr sz="2000"/>
          </a:p>
          <a:p>
            <a:pPr indent="0" lvl="0" marL="0" rtl="0" algn="l">
              <a:spcBef>
                <a:spcPts val="1000"/>
              </a:spcBef>
              <a:spcAft>
                <a:spcPts val="0"/>
              </a:spcAft>
              <a:buNone/>
            </a:pPr>
            <a:r>
              <a:rPr lang="en-ZA" sz="2000"/>
              <a:t>We also held an </a:t>
            </a:r>
            <a:r>
              <a:rPr b="1" i="1" lang="en-ZA" sz="2000"/>
              <a:t>Effective Ministry Today</a:t>
            </a:r>
            <a:r>
              <a:rPr lang="en-ZA" sz="2000"/>
              <a:t> workshop, presented by the Reverend Robert “Bob” Payne, of St. Mary AME Church, Shreveport. </a:t>
            </a:r>
            <a:endParaRPr sz="2000"/>
          </a:p>
        </p:txBody>
      </p:sp>
      <p:pic>
        <p:nvPicPr>
          <p:cNvPr id="277" name="Google Shape;277;p7"/>
          <p:cNvPicPr preferRelativeResize="0"/>
          <p:nvPr/>
        </p:nvPicPr>
        <p:blipFill rotWithShape="1">
          <a:blip r:embed="rId3">
            <a:alphaModFix/>
          </a:blip>
          <a:srcRect b="6135" l="4986" r="20702" t="4690"/>
          <a:stretch/>
        </p:blipFill>
        <p:spPr>
          <a:xfrm>
            <a:off x="2998400" y="2420800"/>
            <a:ext cx="2468851" cy="3950162"/>
          </a:xfrm>
          <a:prstGeom prst="rect">
            <a:avLst/>
          </a:prstGeom>
          <a:noFill/>
          <a:ln>
            <a:noFill/>
          </a:ln>
        </p:spPr>
      </p:pic>
      <p:pic>
        <p:nvPicPr>
          <p:cNvPr id="278" name="Google Shape;278;p7"/>
          <p:cNvPicPr preferRelativeResize="0"/>
          <p:nvPr/>
        </p:nvPicPr>
        <p:blipFill rotWithShape="1">
          <a:blip r:embed="rId4">
            <a:alphaModFix/>
          </a:blip>
          <a:srcRect b="24953" l="0" r="0" t="0"/>
          <a:stretch/>
        </p:blipFill>
        <p:spPr>
          <a:xfrm>
            <a:off x="518150" y="2345225"/>
            <a:ext cx="2667000" cy="2668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1ae6ef155cc_3_0"/>
          <p:cNvSpPr txBox="1"/>
          <p:nvPr>
            <p:ph type="title"/>
          </p:nvPr>
        </p:nvSpPr>
        <p:spPr>
          <a:xfrm>
            <a:off x="1715290" y="1004018"/>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200"/>
              <a:buFont typeface="Quintessential"/>
              <a:buNone/>
            </a:pPr>
            <a:r>
              <a:rPr lang="en-ZA" sz="3200">
                <a:latin typeface="Quintessential"/>
                <a:ea typeface="Quintessential"/>
                <a:cs typeface="Quintessential"/>
                <a:sym typeface="Quintessential"/>
              </a:rPr>
              <a:t>TRAINING</a:t>
            </a:r>
            <a:endParaRPr/>
          </a:p>
        </p:txBody>
      </p:sp>
      <p:sp>
        <p:nvSpPr>
          <p:cNvPr id="284" name="Google Shape;284;g1ae6ef155cc_3_0"/>
          <p:cNvSpPr txBox="1"/>
          <p:nvPr>
            <p:ph idx="1" type="body"/>
          </p:nvPr>
        </p:nvSpPr>
        <p:spPr>
          <a:xfrm>
            <a:off x="7292100" y="4569600"/>
            <a:ext cx="4899900" cy="23643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None/>
            </a:pPr>
            <a:r>
              <a:rPr lang="en-ZA"/>
              <a:t>Throughout our Episcopal District we embraced our Bishop’s Vision of the 8C’s: </a:t>
            </a:r>
            <a:r>
              <a:rPr lang="en-ZA"/>
              <a:t>Christ</a:t>
            </a:r>
            <a:r>
              <a:rPr lang="en-ZA"/>
              <a:t>, Church, Character, Community, Credibility, Collateral, Credit, Capital. Our Conferences and Districts have </a:t>
            </a:r>
            <a:r>
              <a:rPr lang="en-ZA"/>
              <a:t>incorporated</a:t>
            </a:r>
            <a:r>
              <a:rPr lang="en-ZA"/>
              <a:t> the 8Cs in various Lay workshops and events.</a:t>
            </a:r>
            <a:endParaRPr/>
          </a:p>
        </p:txBody>
      </p:sp>
      <p:pic>
        <p:nvPicPr>
          <p:cNvPr id="285" name="Google Shape;285;g1ae6ef155cc_3_0"/>
          <p:cNvPicPr preferRelativeResize="0"/>
          <p:nvPr/>
        </p:nvPicPr>
        <p:blipFill>
          <a:blip r:embed="rId3">
            <a:alphaModFix/>
          </a:blip>
          <a:stretch>
            <a:fillRect/>
          </a:stretch>
        </p:blipFill>
        <p:spPr>
          <a:xfrm>
            <a:off x="8106088" y="2414700"/>
            <a:ext cx="3271923" cy="2028600"/>
          </a:xfrm>
          <a:prstGeom prst="rect">
            <a:avLst/>
          </a:prstGeom>
          <a:noFill/>
          <a:ln>
            <a:noFill/>
          </a:ln>
        </p:spPr>
      </p:pic>
      <p:pic>
        <p:nvPicPr>
          <p:cNvPr id="286" name="Google Shape;286;g1ae6ef155cc_3_0"/>
          <p:cNvPicPr preferRelativeResize="0"/>
          <p:nvPr/>
        </p:nvPicPr>
        <p:blipFill>
          <a:blip r:embed="rId4">
            <a:alphaModFix/>
          </a:blip>
          <a:stretch>
            <a:fillRect/>
          </a:stretch>
        </p:blipFill>
        <p:spPr>
          <a:xfrm>
            <a:off x="747725" y="2343754"/>
            <a:ext cx="2650800" cy="3509747"/>
          </a:xfrm>
          <a:prstGeom prst="rect">
            <a:avLst/>
          </a:prstGeom>
          <a:noFill/>
          <a:ln>
            <a:noFill/>
          </a:ln>
        </p:spPr>
      </p:pic>
      <p:pic>
        <p:nvPicPr>
          <p:cNvPr id="287" name="Google Shape;287;g1ae6ef155cc_3_0"/>
          <p:cNvPicPr preferRelativeResize="0"/>
          <p:nvPr/>
        </p:nvPicPr>
        <p:blipFill>
          <a:blip r:embed="rId5">
            <a:alphaModFix/>
          </a:blip>
          <a:stretch>
            <a:fillRect/>
          </a:stretch>
        </p:blipFill>
        <p:spPr>
          <a:xfrm>
            <a:off x="3642175" y="3423140"/>
            <a:ext cx="2650799" cy="33135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1ae6ef155cc_3_5"/>
          <p:cNvSpPr txBox="1"/>
          <p:nvPr>
            <p:ph type="title"/>
          </p:nvPr>
        </p:nvSpPr>
        <p:spPr>
          <a:xfrm>
            <a:off x="1715290" y="1004018"/>
            <a:ext cx="8761500" cy="707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200"/>
              <a:buFont typeface="Quintessential"/>
              <a:buNone/>
            </a:pPr>
            <a:r>
              <a:rPr lang="en-ZA" sz="3200">
                <a:latin typeface="Quintessential"/>
                <a:ea typeface="Quintessential"/>
                <a:cs typeface="Quintessential"/>
                <a:sym typeface="Quintessential"/>
              </a:rPr>
              <a:t>TRAINING</a:t>
            </a:r>
            <a:endParaRPr/>
          </a:p>
        </p:txBody>
      </p:sp>
      <p:sp>
        <p:nvSpPr>
          <p:cNvPr id="293" name="Google Shape;293;g1ae6ef155cc_3_5"/>
          <p:cNvSpPr txBox="1"/>
          <p:nvPr>
            <p:ph idx="1" type="body"/>
          </p:nvPr>
        </p:nvSpPr>
        <p:spPr>
          <a:xfrm>
            <a:off x="1715255" y="2618675"/>
            <a:ext cx="8761500" cy="3416400"/>
          </a:xfrm>
          <a:prstGeom prst="rect">
            <a:avLst/>
          </a:prstGeom>
          <a:noFill/>
          <a:ln>
            <a:noFill/>
          </a:ln>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94" name="Google Shape;294;g1ae6ef155cc_3_5"/>
          <p:cNvPicPr preferRelativeResize="0"/>
          <p:nvPr/>
        </p:nvPicPr>
        <p:blipFill>
          <a:blip r:embed="rId3">
            <a:alphaModFix/>
          </a:blip>
          <a:stretch>
            <a:fillRect/>
          </a:stretch>
        </p:blipFill>
        <p:spPr>
          <a:xfrm>
            <a:off x="903150" y="2474400"/>
            <a:ext cx="10385700" cy="3704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8"/>
          <p:cNvSpPr txBox="1"/>
          <p:nvPr>
            <p:ph type="title"/>
          </p:nvPr>
        </p:nvSpPr>
        <p:spPr>
          <a:xfrm>
            <a:off x="1715240" y="1011846"/>
            <a:ext cx="8761500" cy="684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200"/>
              <a:buFont typeface="Quintessential"/>
              <a:buNone/>
            </a:pPr>
            <a:r>
              <a:rPr lang="en-ZA" sz="3200">
                <a:latin typeface="Quintessential"/>
                <a:ea typeface="Quintessential"/>
                <a:cs typeface="Quintessential"/>
                <a:sym typeface="Quintessential"/>
              </a:rPr>
              <a:t>ACCOMPLISHMENTS</a:t>
            </a:r>
            <a:endParaRPr/>
          </a:p>
        </p:txBody>
      </p:sp>
      <p:sp>
        <p:nvSpPr>
          <p:cNvPr id="300" name="Google Shape;300;p8"/>
          <p:cNvSpPr txBox="1"/>
          <p:nvPr>
            <p:ph idx="1" type="body"/>
          </p:nvPr>
        </p:nvSpPr>
        <p:spPr>
          <a:xfrm>
            <a:off x="1218450" y="2571800"/>
            <a:ext cx="9755100" cy="3402300"/>
          </a:xfrm>
          <a:prstGeom prst="rect">
            <a:avLst/>
          </a:prstGeom>
          <a:noFill/>
          <a:ln>
            <a:noFill/>
          </a:ln>
        </p:spPr>
        <p:txBody>
          <a:bodyPr anchorCtr="0" anchor="t" bIns="45700" lIns="91425" spcFirstLastPara="1" rIns="91425" wrap="square" tIns="45700">
            <a:noAutofit/>
          </a:bodyPr>
          <a:lstStyle/>
          <a:p>
            <a:pPr indent="-387350" lvl="0" marL="342900" rtl="0" algn="l">
              <a:spcBef>
                <a:spcPts val="0"/>
              </a:spcBef>
              <a:spcAft>
                <a:spcPts val="0"/>
              </a:spcAft>
              <a:buSzPts val="2140"/>
              <a:buChar char="►"/>
            </a:pPr>
            <a:r>
              <a:rPr lang="en-ZA" sz="2500"/>
              <a:t>Increased involvement of </a:t>
            </a:r>
            <a:r>
              <a:rPr lang="en-ZA" sz="2500"/>
              <a:t>Local Churches in their communities Post Pandemic</a:t>
            </a:r>
            <a:endParaRPr sz="2500"/>
          </a:p>
          <a:p>
            <a:pPr indent="-387350" lvl="0" marL="342900" rtl="0" algn="l">
              <a:spcBef>
                <a:spcPts val="1000"/>
              </a:spcBef>
              <a:spcAft>
                <a:spcPts val="0"/>
              </a:spcAft>
              <a:buSzPts val="2140"/>
              <a:buChar char="►"/>
            </a:pPr>
            <a:r>
              <a:rPr lang="en-ZA" sz="2500"/>
              <a:t>Growth in Scholarship Awards</a:t>
            </a:r>
            <a:endParaRPr sz="2500"/>
          </a:p>
          <a:p>
            <a:pPr indent="-387350" lvl="0" marL="342900" rtl="0" algn="l">
              <a:spcBef>
                <a:spcPts val="1000"/>
              </a:spcBef>
              <a:spcAft>
                <a:spcPts val="0"/>
              </a:spcAft>
              <a:buSzPts val="2140"/>
              <a:buChar char="►"/>
            </a:pPr>
            <a:r>
              <a:rPr lang="en-ZA" sz="2500"/>
              <a:t>Growth in utilization of modern technology through the use of Zoom, Cash App and Social Media </a:t>
            </a:r>
            <a:endParaRPr sz="2500"/>
          </a:p>
          <a:p>
            <a:pPr indent="-387350" lvl="0" marL="342900" rtl="0" algn="l">
              <a:spcBef>
                <a:spcPts val="1000"/>
              </a:spcBef>
              <a:spcAft>
                <a:spcPts val="0"/>
              </a:spcAft>
              <a:buSzPts val="2140"/>
              <a:buChar char="►"/>
            </a:pPr>
            <a:r>
              <a:rPr lang="en-ZA" sz="2500"/>
              <a:t>Young Adults growth in Leadership Roles as Lay Presidents and Lay Speakers </a:t>
            </a:r>
            <a:endParaRPr sz="2500"/>
          </a:p>
          <a:p>
            <a:pPr indent="0" lvl="0" marL="342900" rtl="0" algn="l">
              <a:spcBef>
                <a:spcPts val="1000"/>
              </a:spcBef>
              <a:spcAft>
                <a:spcPts val="0"/>
              </a:spcAft>
              <a:buNone/>
            </a:pPr>
            <a:r>
              <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1ae6ef155cc_6_2"/>
          <p:cNvSpPr txBox="1"/>
          <p:nvPr>
            <p:ph type="title"/>
          </p:nvPr>
        </p:nvSpPr>
        <p:spPr>
          <a:xfrm>
            <a:off x="1154953" y="996696"/>
            <a:ext cx="8761500" cy="684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200"/>
              <a:buFont typeface="Quintessential"/>
              <a:buNone/>
            </a:pPr>
            <a:r>
              <a:rPr lang="en-ZA" sz="3200">
                <a:latin typeface="Quintessential"/>
                <a:ea typeface="Quintessential"/>
                <a:cs typeface="Quintessential"/>
                <a:sym typeface="Quintessential"/>
              </a:rPr>
              <a:t>ACCOMPLISHMENTS</a:t>
            </a:r>
            <a:endParaRPr/>
          </a:p>
        </p:txBody>
      </p:sp>
      <p:sp>
        <p:nvSpPr>
          <p:cNvPr id="306" name="Google Shape;306;g1ae6ef155cc_6_2"/>
          <p:cNvSpPr txBox="1"/>
          <p:nvPr>
            <p:ph idx="1" type="body"/>
          </p:nvPr>
        </p:nvSpPr>
        <p:spPr>
          <a:xfrm>
            <a:off x="1632175" y="2405400"/>
            <a:ext cx="7668600" cy="765300"/>
          </a:xfrm>
          <a:prstGeom prst="rect">
            <a:avLst/>
          </a:prstGeom>
          <a:noFill/>
          <a:ln>
            <a:noFill/>
          </a:ln>
        </p:spPr>
        <p:txBody>
          <a:bodyPr anchorCtr="0" anchor="t" bIns="45700" lIns="91425" spcFirstLastPara="1" rIns="91425" wrap="square" tIns="45700">
            <a:normAutofit/>
          </a:bodyPr>
          <a:lstStyle/>
          <a:p>
            <a:pPr indent="0" lvl="0" marL="0" rtl="0" algn="ctr">
              <a:spcBef>
                <a:spcPts val="1000"/>
              </a:spcBef>
              <a:spcAft>
                <a:spcPts val="0"/>
              </a:spcAft>
              <a:buNone/>
            </a:pPr>
            <a:r>
              <a:rPr b="1" lang="en-ZA"/>
              <a:t>Hosted the Connectional Lay Organization Spring Executive Board Meeting. This was the first in-person meeting Post Pandemic.</a:t>
            </a:r>
            <a:endParaRPr b="1"/>
          </a:p>
        </p:txBody>
      </p:sp>
      <p:pic>
        <p:nvPicPr>
          <p:cNvPr id="307" name="Google Shape;307;g1ae6ef155cc_6_2"/>
          <p:cNvPicPr preferRelativeResize="0"/>
          <p:nvPr/>
        </p:nvPicPr>
        <p:blipFill rotWithShape="1">
          <a:blip r:embed="rId3">
            <a:alphaModFix/>
          </a:blip>
          <a:srcRect b="0" l="0" r="0" t="0"/>
          <a:stretch/>
        </p:blipFill>
        <p:spPr>
          <a:xfrm>
            <a:off x="8069975" y="3810225"/>
            <a:ext cx="3069952" cy="3069952"/>
          </a:xfrm>
          <a:prstGeom prst="rect">
            <a:avLst/>
          </a:prstGeom>
          <a:noFill/>
          <a:ln>
            <a:noFill/>
          </a:ln>
        </p:spPr>
      </p:pic>
      <p:pic>
        <p:nvPicPr>
          <p:cNvPr id="308" name="Google Shape;308;g1ae6ef155cc_6_2"/>
          <p:cNvPicPr preferRelativeResize="0"/>
          <p:nvPr/>
        </p:nvPicPr>
        <p:blipFill>
          <a:blip r:embed="rId4">
            <a:alphaModFix/>
          </a:blip>
          <a:stretch>
            <a:fillRect/>
          </a:stretch>
        </p:blipFill>
        <p:spPr>
          <a:xfrm>
            <a:off x="2733825" y="4339275"/>
            <a:ext cx="3155901" cy="2366926"/>
          </a:xfrm>
          <a:prstGeom prst="rect">
            <a:avLst/>
          </a:prstGeom>
          <a:noFill/>
          <a:ln>
            <a:noFill/>
          </a:ln>
        </p:spPr>
      </p:pic>
      <p:pic>
        <p:nvPicPr>
          <p:cNvPr id="309" name="Google Shape;309;g1ae6ef155cc_6_2"/>
          <p:cNvPicPr preferRelativeResize="0"/>
          <p:nvPr/>
        </p:nvPicPr>
        <p:blipFill>
          <a:blip r:embed="rId5">
            <a:alphaModFix/>
          </a:blip>
          <a:stretch>
            <a:fillRect/>
          </a:stretch>
        </p:blipFill>
        <p:spPr>
          <a:xfrm>
            <a:off x="179100" y="3099699"/>
            <a:ext cx="2929848" cy="2157300"/>
          </a:xfrm>
          <a:prstGeom prst="rect">
            <a:avLst/>
          </a:prstGeom>
          <a:noFill/>
          <a:ln>
            <a:noFill/>
          </a:ln>
        </p:spPr>
      </p:pic>
      <p:pic>
        <p:nvPicPr>
          <p:cNvPr id="310" name="Google Shape;310;g1ae6ef155cc_6_2"/>
          <p:cNvPicPr preferRelativeResize="0"/>
          <p:nvPr/>
        </p:nvPicPr>
        <p:blipFill>
          <a:blip r:embed="rId6">
            <a:alphaModFix/>
          </a:blip>
          <a:stretch>
            <a:fillRect/>
          </a:stretch>
        </p:blipFill>
        <p:spPr>
          <a:xfrm>
            <a:off x="5462762" y="3170700"/>
            <a:ext cx="2607223" cy="2721505"/>
          </a:xfrm>
          <a:prstGeom prst="rect">
            <a:avLst/>
          </a:prstGeom>
          <a:noFill/>
          <a:ln>
            <a:noFill/>
          </a:ln>
        </p:spPr>
      </p:pic>
      <p:pic>
        <p:nvPicPr>
          <p:cNvPr id="311" name="Google Shape;311;g1ae6ef155cc_6_2"/>
          <p:cNvPicPr preferRelativeResize="0"/>
          <p:nvPr/>
        </p:nvPicPr>
        <p:blipFill rotWithShape="1">
          <a:blip r:embed="rId7">
            <a:alphaModFix/>
          </a:blip>
          <a:srcRect b="27383" l="0" r="3409" t="0"/>
          <a:stretch/>
        </p:blipFill>
        <p:spPr>
          <a:xfrm>
            <a:off x="9178325" y="2290725"/>
            <a:ext cx="2231777" cy="1641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1ae6ef155cc_7_253"/>
          <p:cNvSpPr txBox="1"/>
          <p:nvPr>
            <p:ph type="title"/>
          </p:nvPr>
        </p:nvSpPr>
        <p:spPr>
          <a:xfrm>
            <a:off x="1715253" y="981521"/>
            <a:ext cx="8761500" cy="684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200"/>
              <a:buFont typeface="Quintessential"/>
              <a:buNone/>
            </a:pPr>
            <a:r>
              <a:rPr lang="en-ZA" sz="3200">
                <a:latin typeface="Quintessential"/>
                <a:ea typeface="Quintessential"/>
                <a:cs typeface="Quintessential"/>
                <a:sym typeface="Quintessential"/>
              </a:rPr>
              <a:t>ACCOMPLISHMENTS</a:t>
            </a:r>
            <a:endParaRPr/>
          </a:p>
        </p:txBody>
      </p:sp>
      <p:sp>
        <p:nvSpPr>
          <p:cNvPr id="317" name="Google Shape;317;g1ae6ef155cc_7_253"/>
          <p:cNvSpPr txBox="1"/>
          <p:nvPr>
            <p:ph idx="1" type="body"/>
          </p:nvPr>
        </p:nvSpPr>
        <p:spPr>
          <a:xfrm>
            <a:off x="5982425" y="3555250"/>
            <a:ext cx="4995900" cy="1794000"/>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rPr lang="en-ZA" sz="2300"/>
              <a:t>One of our Local Lay Leaders           Dr. Shirley Hopkins-Davis </a:t>
            </a:r>
            <a:r>
              <a:rPr lang="en-ZA" sz="2300"/>
              <a:t>was honored to have an auditorium at Hinds Community College  named in her honor</a:t>
            </a:r>
            <a:r>
              <a:rPr lang="en-ZA" sz="2100"/>
              <a:t> </a:t>
            </a:r>
            <a:endParaRPr sz="2100"/>
          </a:p>
        </p:txBody>
      </p:sp>
      <p:pic>
        <p:nvPicPr>
          <p:cNvPr id="318" name="Google Shape;318;g1ae6ef155cc_7_253"/>
          <p:cNvPicPr preferRelativeResize="0"/>
          <p:nvPr/>
        </p:nvPicPr>
        <p:blipFill rotWithShape="1">
          <a:blip r:embed="rId3">
            <a:alphaModFix/>
          </a:blip>
          <a:srcRect b="0" l="8729" r="15890" t="0"/>
          <a:stretch/>
        </p:blipFill>
        <p:spPr>
          <a:xfrm>
            <a:off x="548225" y="2317000"/>
            <a:ext cx="4838026" cy="42775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2021-09-11T06:59:31Z</dcterms:created>
  <dc:creator>lesit</dc:creator>
</cp:coreProperties>
</file>