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106" d="100"/>
          <a:sy n="10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91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077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768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825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143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72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57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769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984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85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253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746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72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196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783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57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393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FCC134-2B0F-4BD1-A14A-2DECC83A3900}" type="datetimeFigureOut">
              <a:rPr lang="en-ZA" smtClean="0"/>
              <a:t>2022/12/01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F9E3C39-8820-43DF-BEE9-BF2806B67D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3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96CE3EAE-806C-4E7B-A488-87675217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4478A1-1CB1-4FD1-B6CC-D6830657A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E86CB6-F0BE-49A6-80C4-818FD4FC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0407C14-94AC-4705-AA56-537871C30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628C334-2D10-4CEE-BAEF-C9CFB49C9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34F7D70F-5AAF-4272-AE65-4A2C73A13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866" y="4357366"/>
            <a:ext cx="10893095" cy="1174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8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EPISCOPAL LAY PRESIDENT UPDATES</a:t>
            </a:r>
            <a:endParaRPr lang="en-ZA" sz="3800" b="1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76" y="5380507"/>
            <a:ext cx="10893095" cy="8476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1600" b="1" dirty="0"/>
              <a:t>Fourth Episcopal District Lay Organization</a:t>
            </a:r>
          </a:p>
          <a:p>
            <a:pPr>
              <a:lnSpc>
                <a:spcPct val="90000"/>
              </a:lnSpc>
            </a:pPr>
            <a:r>
              <a:rPr lang="en-ZA" sz="1600" b="1" dirty="0"/>
              <a:t>Jerry Turner, Jr, Episcopal Lay President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68" y="473338"/>
            <a:ext cx="4007479" cy="3439617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F9B5BE-F531-4301-81F9-7BEBF4E71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BC37D03-CA5D-48C1-9157-9192EC433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3" y="171072"/>
            <a:ext cx="4415028" cy="36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Lucida Calligraphy" panose="03010101010101010101" pitchFamily="66" charset="0"/>
              </a:rPr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Number of Lay Organizations:  115</a:t>
            </a:r>
          </a:p>
          <a:p>
            <a:r>
              <a:rPr lang="en-ZA" dirty="0"/>
              <a:t>Total Membership of Episcopal District Lay Organization:  2100</a:t>
            </a:r>
          </a:p>
          <a:p>
            <a:r>
              <a:rPr lang="en-ZA" dirty="0"/>
              <a:t>Young Adult Membership:  100 </a:t>
            </a:r>
          </a:p>
          <a:p>
            <a:r>
              <a:rPr lang="en-ZA" dirty="0"/>
              <a:t>Number of new Lay Organizations:  5</a:t>
            </a:r>
          </a:p>
          <a:p>
            <a:r>
              <a:rPr lang="en-ZA" dirty="0"/>
              <a:t>Number of combined/Inter-congregational Lay organizations:  6   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1341E0D-A153-4354-B699-7C73C68B6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075582"/>
            <a:ext cx="1735550" cy="1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35726"/>
            <a:ext cx="8761413" cy="1584960"/>
          </a:xfrm>
        </p:spPr>
        <p:txBody>
          <a:bodyPr/>
          <a:lstStyle/>
          <a:p>
            <a:pPr algn="ctr"/>
            <a:r>
              <a:rPr lang="en-ZA" sz="3200" dirty="0">
                <a:latin typeface="Lucida Calligraphy" panose="03010101010101010101" pitchFamily="66" charset="0"/>
              </a:rPr>
              <a:t>TRAINING </a:t>
            </a:r>
            <a:br>
              <a:rPr lang="en-ZA" sz="3200" dirty="0">
                <a:latin typeface="Lucida Calligraphy" panose="03010101010101010101" pitchFamily="66" charset="0"/>
              </a:rPr>
            </a:br>
            <a:r>
              <a:rPr lang="en-ZA" sz="2400" b="1" dirty="0">
                <a:latin typeface="Lucida Calligraphy" panose="03010101010101010101" pitchFamily="66" charset="0"/>
              </a:rPr>
              <a:t>Leadership of Michael A. Cousin,</a:t>
            </a:r>
            <a:br>
              <a:rPr lang="en-ZA" sz="2400" b="1" dirty="0">
                <a:latin typeface="Lucida Calligraphy" panose="03010101010101010101" pitchFamily="66" charset="0"/>
              </a:rPr>
            </a:br>
            <a:r>
              <a:rPr lang="en-ZA" sz="2400" b="1" dirty="0">
                <a:latin typeface="Lucida Calligraphy" panose="03010101010101010101" pitchFamily="66" charset="0"/>
              </a:rPr>
              <a:t> Director of Lay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25189"/>
            <a:ext cx="8761412" cy="4101737"/>
          </a:xfrm>
        </p:spPr>
        <p:txBody>
          <a:bodyPr>
            <a:normAutofit fontScale="70000" lnSpcReduction="20000"/>
          </a:bodyPr>
          <a:lstStyle/>
          <a:p>
            <a:r>
              <a:rPr lang="en-ZA" b="1" dirty="0"/>
              <a:t>Trainings and Keynote Address:</a:t>
            </a:r>
          </a:p>
          <a:p>
            <a:r>
              <a:rPr lang="en-ZA" b="1" dirty="0"/>
              <a:t>80</a:t>
            </a:r>
            <a:r>
              <a:rPr lang="en-ZA" b="1" baseline="30000" dirty="0"/>
              <a:t>th</a:t>
            </a:r>
            <a:r>
              <a:rPr lang="en-ZA" b="1" dirty="0"/>
              <a:t> Annual Convention --- Hybrid Experience (Virtual and Onsite – Fairview Heights, IL) </a:t>
            </a:r>
          </a:p>
          <a:p>
            <a:pPr lvl="2"/>
            <a:r>
              <a:rPr lang="en-ZA" sz="1800" b="1" dirty="0"/>
              <a:t>Technology in a Post Covid Church – Rev. </a:t>
            </a:r>
            <a:r>
              <a:rPr lang="en-ZA" sz="1800" b="1" dirty="0" err="1"/>
              <a:t>Dr.</a:t>
            </a:r>
            <a:r>
              <a:rPr lang="en-ZA" sz="1800" b="1" dirty="0"/>
              <a:t> Virgil Woods</a:t>
            </a:r>
          </a:p>
          <a:p>
            <a:pPr lvl="2"/>
            <a:r>
              <a:rPr lang="en-ZA" sz="1800" b="1" dirty="0"/>
              <a:t>Legislative Hall Presenter  -- Gloria Jeff</a:t>
            </a:r>
          </a:p>
          <a:p>
            <a:pPr lvl="2"/>
            <a:r>
              <a:rPr lang="en-ZA" sz="1800" b="1" dirty="0"/>
              <a:t>Keynote Address --- “We the Laity”  -- </a:t>
            </a:r>
            <a:r>
              <a:rPr lang="en-ZA" sz="1800" b="1" dirty="0" err="1"/>
              <a:t>Dr.</a:t>
            </a:r>
            <a:r>
              <a:rPr lang="en-ZA" sz="1800" b="1" dirty="0"/>
              <a:t> John Thomas, III</a:t>
            </a:r>
          </a:p>
          <a:p>
            <a:r>
              <a:rPr lang="en-ZA" b="1" dirty="0"/>
              <a:t>Legislative Summit – Working Session—October 7-8, 2022 – Virtual (Minneapolis-St. Paul, MN)</a:t>
            </a:r>
          </a:p>
          <a:p>
            <a:pPr lvl="2"/>
            <a:r>
              <a:rPr lang="en-ZA" sz="1800" b="1" dirty="0"/>
              <a:t>Mr. Jeremy Satterwhite, Keynote Address</a:t>
            </a:r>
          </a:p>
          <a:p>
            <a:pPr lvl="2"/>
            <a:r>
              <a:rPr lang="en-ZA" sz="1800" b="1" dirty="0"/>
              <a:t>Rev. </a:t>
            </a:r>
            <a:r>
              <a:rPr lang="en-ZA" sz="1800" b="1" dirty="0" err="1"/>
              <a:t>Dr.</a:t>
            </a:r>
            <a:r>
              <a:rPr lang="en-ZA" sz="1800" b="1" dirty="0"/>
              <a:t> Michael A. Cousin Sr., the Revision Process</a:t>
            </a:r>
          </a:p>
          <a:p>
            <a:pPr lvl="2"/>
            <a:r>
              <a:rPr lang="en-ZA" sz="1800" b="1" dirty="0"/>
              <a:t>Gloria Jeff, Terrence Sanford, Antionette Williams, Vicki Whitsett Jackson, Leaders</a:t>
            </a:r>
          </a:p>
          <a:p>
            <a:r>
              <a:rPr lang="en-ZA" b="1" dirty="0"/>
              <a:t>Fall Executive Board Meeting – November 17-18, 2022 (Virtual)</a:t>
            </a:r>
          </a:p>
          <a:p>
            <a:pPr lvl="2"/>
            <a:r>
              <a:rPr lang="en-ZA" sz="1800" b="1" dirty="0"/>
              <a:t>Opening Worship – Rev Jerry Davis, Pastor, Crossroads AMEC, Indianapolis, IN</a:t>
            </a:r>
          </a:p>
          <a:p>
            <a:pPr lvl="2"/>
            <a:r>
              <a:rPr lang="en-ZA" sz="1800" b="1" dirty="0"/>
              <a:t>Courageous Conversations as Laity --- Mrs. Jackie D. Walker, Mrs. Starr Battle, JD., </a:t>
            </a:r>
            <a:r>
              <a:rPr lang="en-ZA" sz="1800" b="1" dirty="0" err="1"/>
              <a:t>Dr.</a:t>
            </a:r>
            <a:r>
              <a:rPr lang="en-ZA" sz="1800" b="1" dirty="0"/>
              <a:t> John Thomas, III</a:t>
            </a:r>
          </a:p>
          <a:p>
            <a:pPr lvl="2"/>
            <a:r>
              <a:rPr lang="en-ZA" sz="1800" b="1" dirty="0"/>
              <a:t>Training in Action –Constitution and Bylaws Working Session for Proposed Changes </a:t>
            </a:r>
          </a:p>
          <a:p>
            <a:pPr marL="914400" lvl="2" indent="0">
              <a:buNone/>
            </a:pPr>
            <a:r>
              <a:rPr lang="en-ZA" dirty="0"/>
              <a:t>                                  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61B1615-D029-4D92-8DC3-65A8B1224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075582"/>
            <a:ext cx="1735550" cy="1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8200"/>
            <a:ext cx="8761413" cy="842432"/>
          </a:xfrm>
        </p:spPr>
        <p:txBody>
          <a:bodyPr/>
          <a:lstStyle/>
          <a:p>
            <a:pPr algn="ctr"/>
            <a:r>
              <a:rPr lang="en-ZA" sz="4000" b="1" dirty="0">
                <a:latin typeface="Lucida Calligraphy" panose="03010101010101010101" pitchFamily="66" charset="0"/>
              </a:rPr>
              <a:t>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000" b="1" dirty="0"/>
              <a:t>Continue to have regular communications with members of the Fourth Episcopal District Lay Organization through weekly emails</a:t>
            </a:r>
          </a:p>
          <a:p>
            <a:r>
              <a:rPr lang="en-ZA" sz="2000" b="1" dirty="0"/>
              <a:t>Regular touch-base sessions with Lay Presidents, Directors of Lay Activities, and Young Adult Representatives</a:t>
            </a:r>
          </a:p>
          <a:p>
            <a:r>
              <a:rPr lang="en-ZA" sz="2000" b="1" dirty="0"/>
              <a:t>At each Episcopal gathering we embrace an intergenerational approach in presenters along with clergy participation. </a:t>
            </a:r>
          </a:p>
          <a:p>
            <a:r>
              <a:rPr lang="en-ZA" sz="2000" b="1" dirty="0"/>
              <a:t>Have several local lay organizations in the Chicago and Michigan Conferences working together as one. 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CCBDC5C-1EF3-4AC0-9493-C2BEDCDA0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075582"/>
            <a:ext cx="1735550" cy="1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83412"/>
          </a:xfrm>
        </p:spPr>
        <p:txBody>
          <a:bodyPr/>
          <a:lstStyle/>
          <a:p>
            <a:pPr algn="ctr"/>
            <a:r>
              <a:rPr lang="en-ZA" sz="4400" b="1" dirty="0">
                <a:latin typeface="Lucida Calligraphy" panose="03010101010101010101" pitchFamily="66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Growth of Local Lay Organizations in all of our conferences</a:t>
            </a:r>
          </a:p>
          <a:p>
            <a:r>
              <a:rPr lang="en-ZA" dirty="0"/>
              <a:t>Difficulty in recruiting new leaders as Presidents of our local Organizations</a:t>
            </a:r>
          </a:p>
          <a:p>
            <a:r>
              <a:rPr lang="en-ZA" dirty="0"/>
              <a:t>Recruitment of leaders on the Conference and Episcopal District levels</a:t>
            </a:r>
          </a:p>
          <a:p>
            <a:r>
              <a:rPr lang="en-ZA" dirty="0"/>
              <a:t>New members in the Lay Organization from all generations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35B1A98-79CC-4C81-8774-875E753E5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075582"/>
            <a:ext cx="1735550" cy="1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1027148"/>
          </a:xfrm>
        </p:spPr>
        <p:txBody>
          <a:bodyPr/>
          <a:lstStyle/>
          <a:p>
            <a:pPr algn="ctr"/>
            <a:r>
              <a:rPr lang="en-ZA" b="1" dirty="0">
                <a:latin typeface="Lucida Calligraphy" panose="03010101010101010101" pitchFamily="66" charset="0"/>
              </a:rPr>
              <a:t>CHALLENGES</a:t>
            </a:r>
            <a:r>
              <a:rPr lang="en-ZA" b="1" dirty="0"/>
              <a:t> – </a:t>
            </a:r>
            <a:r>
              <a:rPr lang="en-ZA" sz="3200" b="1" dirty="0">
                <a:latin typeface="Lucida Calligraphy" panose="03010101010101010101" pitchFamily="66" charset="0"/>
              </a:rPr>
              <a:t>HOW</a:t>
            </a:r>
            <a:r>
              <a:rPr lang="en-ZA" b="1" dirty="0"/>
              <a:t> </a:t>
            </a:r>
            <a:r>
              <a:rPr lang="en-ZA" b="1" dirty="0">
                <a:latin typeface="Lucida Calligraphy" panose="03010101010101010101" pitchFamily="66" charset="0"/>
              </a:rPr>
              <a:t>CAN WE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Continue to develop pieces of training in membership recruitment </a:t>
            </a:r>
          </a:p>
          <a:p>
            <a:r>
              <a:rPr lang="en-ZA" sz="2400" b="1" dirty="0"/>
              <a:t>How can we apply the training we receive at the Connectional Level?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588A828-0818-4C61-B4B5-69491436A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075582"/>
            <a:ext cx="1735550" cy="1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200" b="1" dirty="0">
                <a:latin typeface="Lucida Calligraphy" panose="03010101010101010101" pitchFamily="66" charset="0"/>
              </a:rPr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2023 Fourth Episcopal District Spring Board Meeting (March 2023 – Virtual)</a:t>
            </a:r>
          </a:p>
          <a:p>
            <a:r>
              <a:rPr lang="en-ZA" sz="2400" b="1" dirty="0"/>
              <a:t>2023 81</a:t>
            </a:r>
            <a:r>
              <a:rPr lang="en-ZA" sz="2400" b="1" baseline="30000" dirty="0"/>
              <a:t>st</a:t>
            </a:r>
            <a:r>
              <a:rPr lang="en-ZA" sz="2400" b="1" dirty="0"/>
              <a:t> Annual Lay Convention and Women of Faith Dinner – Sunday, June 25, 2023 – Chicago Hilton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23AB0B6-BC32-4C5F-B65B-7F96468DF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075582"/>
            <a:ext cx="1735550" cy="1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AA38-2DE1-4E4E-AFBF-2AF653B9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234" y="841692"/>
            <a:ext cx="8761413" cy="1062522"/>
          </a:xfrm>
        </p:spPr>
        <p:txBody>
          <a:bodyPr/>
          <a:lstStyle/>
          <a:p>
            <a:pPr algn="ctr"/>
            <a:r>
              <a:rPr lang="en-US" b="1" dirty="0"/>
              <a:t>President Turner Travels to 19</a:t>
            </a:r>
            <a:r>
              <a:rPr lang="en-US" b="1" baseline="30000" dirty="0"/>
              <a:t>th</a:t>
            </a:r>
            <a:r>
              <a:rPr lang="en-US" b="1" dirty="0"/>
              <a:t> Episcopal District Lay Convention</a:t>
            </a:r>
          </a:p>
        </p:txBody>
      </p:sp>
      <p:pic>
        <p:nvPicPr>
          <p:cNvPr id="10" name="Content Placeholder 9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CFB03DD9-A8D9-4386-9F96-27704A33E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13" y="2603499"/>
            <a:ext cx="5291698" cy="39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AA38-2DE1-4E4E-AFBF-2AF653B9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SEE YOU IN JUNE 2023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76003FF3-12C3-44FE-AEF8-C45A8D699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74" y="2514380"/>
            <a:ext cx="4994716" cy="3722236"/>
          </a:xfrm>
        </p:spPr>
      </p:pic>
    </p:spTree>
    <p:extLst>
      <p:ext uri="{BB962C8B-B14F-4D97-AF65-F5344CB8AC3E}">
        <p14:creationId xmlns:p14="http://schemas.microsoft.com/office/powerpoint/2010/main" val="89974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1138</TotalTime>
  <Words>426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Lucida Calligraphy</vt:lpstr>
      <vt:lpstr>Wingdings 3</vt:lpstr>
      <vt:lpstr>Ion Boardroom</vt:lpstr>
      <vt:lpstr>EPISCOPAL LAY PRESIDENT UPDATES</vt:lpstr>
      <vt:lpstr>MEMBERSHIP</vt:lpstr>
      <vt:lpstr>TRAINING  Leadership of Michael A. Cousin,  Director of Lay Activities </vt:lpstr>
      <vt:lpstr>ACCOMPLISHMENTS</vt:lpstr>
      <vt:lpstr>CHALLENGES</vt:lpstr>
      <vt:lpstr>CHALLENGES – HOW CAN WE HELP</vt:lpstr>
      <vt:lpstr>UPCOMING EVENTS</vt:lpstr>
      <vt:lpstr>President Turner Travels to 19th Episcopal District Lay Convention</vt:lpstr>
      <vt:lpstr>SEE YOU IN JUNE 2023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EPISCOPAL PRESIDENTS’MEETING 11TH SEPTEMBER 2021</dc:title>
  <dc:creator>lesit</dc:creator>
  <cp:lastModifiedBy>Turner, Jerry J - DHS</cp:lastModifiedBy>
  <cp:revision>32</cp:revision>
  <cp:lastPrinted>2022-12-02T00:48:31Z</cp:lastPrinted>
  <dcterms:created xsi:type="dcterms:W3CDTF">2021-09-11T06:59:31Z</dcterms:created>
  <dcterms:modified xsi:type="dcterms:W3CDTF">2022-12-02T03:06:34Z</dcterms:modified>
</cp:coreProperties>
</file>