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4" r:id="rId4"/>
    <p:sldId id="265" r:id="rId5"/>
    <p:sldId id="266" r:id="rId6"/>
    <p:sldId id="267" r:id="rId7"/>
    <p:sldId id="269" r:id="rId8"/>
    <p:sldId id="262" r:id="rId9"/>
    <p:sldId id="263" r:id="rId10"/>
    <p:sldId id="270" r:id="rId11"/>
  </p:sldIdLst>
  <p:sldSz cx="12192000" cy="6858000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Quintessential" panose="03020500000000020000" pitchFamily="66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jDFcZh3DRMz3mKmuhkTAF8IB5i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1.fntdata" /><Relationship Id="rId18" Type="http://customschemas.google.com/relationships/presentationmetadata" Target="metadata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notesMaster" Target="notesMasters/notesMaster1.xml" /><Relationship Id="rId17" Type="http://schemas.openxmlformats.org/officeDocument/2006/relationships/font" Target="fonts/font5.fntdata" /><Relationship Id="rId2" Type="http://schemas.openxmlformats.org/officeDocument/2006/relationships/slide" Target="slides/slide1.xml" /><Relationship Id="rId16" Type="http://schemas.openxmlformats.org/officeDocument/2006/relationships/font" Target="fonts/font4.fntdata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font" Target="fonts/font3.fntdata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2.fntdata" /><Relationship Id="rId22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9878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8487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1545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8660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258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932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10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4" name="Google Shape;24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0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0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0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1" name="Google Shape;31;p10"/>
          <p:cNvSpPr txBox="1"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chemeClr val="accent1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dt" idx="10"/>
          </p:nvPr>
        </p:nvSpPr>
        <p:spPr>
          <a:xfrm rot="5400000">
            <a:off x="10089390" y="179222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ftr" idx="11"/>
          </p:nvPr>
        </p:nvSpPr>
        <p:spPr>
          <a:xfrm rot="5400000">
            <a:off x="8959592" y="322682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sldNum" idx="12"/>
          </p:nvPr>
        </p:nvSpPr>
        <p:spPr>
          <a:xfrm>
            <a:off x="10351008" y="292608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7" name="Google Shape;127;p1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9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5" name="Google Shape;135;p19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1154956" y="553666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aption">
  <p:cSld name="Title and 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0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45" name="Google Shape;145;p2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0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0"/>
            <p:cNvSpPr/>
            <p:nvPr/>
          </p:nvSpPr>
          <p:spPr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 extrusionOk="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3" name="Google Shape;153;p20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4" name="Google Shape;154;p20"/>
          <p:cNvSpPr txBox="1"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body" idx="1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Caption">
  <p:cSld name="Quote with Ca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2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62" name="Google Shape;162;p2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1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1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1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70" name="Google Shape;170;p21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71" name="Google Shape;171;p21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9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72" name="Google Shape;172;p21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9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1945945" y="3678766"/>
            <a:ext cx="7725772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Card">
  <p:cSld name="Name Card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82" name="Google Shape;182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2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2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2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2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90" name="Google Shape;190;p22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91" name="Google Shape;191;p22"/>
          <p:cNvSpPr txBox="1"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body" idx="2"/>
          </p:nvPr>
        </p:nvSpPr>
        <p:spPr>
          <a:xfrm>
            <a:off x="1154954" y="3193561"/>
            <a:ext cx="3129168" cy="283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body" idx="3"/>
          </p:nvPr>
        </p:nvSpPr>
        <p:spPr>
          <a:xfrm>
            <a:off x="4512721" y="2603502"/>
            <a:ext cx="314538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body" idx="4"/>
          </p:nvPr>
        </p:nvSpPr>
        <p:spPr>
          <a:xfrm>
            <a:off x="4512721" y="3193561"/>
            <a:ext cx="3145380" cy="283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body" idx="5"/>
          </p:nvPr>
        </p:nvSpPr>
        <p:spPr>
          <a:xfrm>
            <a:off x="7886700" y="2617299"/>
            <a:ext cx="3161029" cy="57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body" idx="6"/>
          </p:nvPr>
        </p:nvSpPr>
        <p:spPr>
          <a:xfrm>
            <a:off x="7886700" y="3193561"/>
            <a:ext cx="3164719" cy="283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05" name="Google Shape;205;p23"/>
          <p:cNvCxnSpPr/>
          <p:nvPr/>
        </p:nvCxnSpPr>
        <p:spPr>
          <a:xfrm>
            <a:off x="440397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784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6" name="Google Shape;206;p23"/>
          <p:cNvCxnSpPr/>
          <p:nvPr/>
        </p:nvCxnSpPr>
        <p:spPr>
          <a:xfrm>
            <a:off x="777240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784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207;p23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3" name="Google Shape;213;p24"/>
          <p:cNvSpPr>
            <a:spLocks noGrp="1"/>
          </p:cNvSpPr>
          <p:nvPr>
            <p:ph type="pic" idx="2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14" name="Google Shape;214;p24"/>
          <p:cNvSpPr txBox="1">
            <a:spLocks noGrp="1"/>
          </p:cNvSpPr>
          <p:nvPr>
            <p:ph type="body" idx="3"/>
          </p:nvPr>
        </p:nvSpPr>
        <p:spPr>
          <a:xfrm>
            <a:off x="1154953" y="5109107"/>
            <a:ext cx="3050437" cy="917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body" idx="4"/>
          </p:nvPr>
        </p:nvSpPr>
        <p:spPr>
          <a:xfrm>
            <a:off x="4572537" y="4532846"/>
            <a:ext cx="3046766" cy="651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24"/>
          <p:cNvSpPr>
            <a:spLocks noGrp="1"/>
          </p:cNvSpPr>
          <p:nvPr>
            <p:ph type="pic" idx="5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17" name="Google Shape;217;p24"/>
          <p:cNvSpPr txBox="1">
            <a:spLocks noGrp="1"/>
          </p:cNvSpPr>
          <p:nvPr>
            <p:ph type="body" idx="6"/>
          </p:nvPr>
        </p:nvSpPr>
        <p:spPr>
          <a:xfrm>
            <a:off x="4568865" y="5184002"/>
            <a:ext cx="3050438" cy="84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body" idx="7"/>
          </p:nvPr>
        </p:nvSpPr>
        <p:spPr>
          <a:xfrm>
            <a:off x="7983434" y="4532847"/>
            <a:ext cx="3050438" cy="65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9" name="Google Shape;219;p24"/>
          <p:cNvSpPr>
            <a:spLocks noGrp="1"/>
          </p:cNvSpPr>
          <p:nvPr>
            <p:ph type="pic" idx="8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20" name="Google Shape;220;p24"/>
          <p:cNvSpPr txBox="1">
            <a:spLocks noGrp="1"/>
          </p:cNvSpPr>
          <p:nvPr>
            <p:ph type="body" idx="9"/>
          </p:nvPr>
        </p:nvSpPr>
        <p:spPr>
          <a:xfrm>
            <a:off x="7983434" y="5184001"/>
            <a:ext cx="3050437" cy="84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21" name="Google Shape;221;p24"/>
          <p:cNvCxnSpPr/>
          <p:nvPr/>
        </p:nvCxnSpPr>
        <p:spPr>
          <a:xfrm>
            <a:off x="4388153" y="2603500"/>
            <a:ext cx="0" cy="3517594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2" name="Google Shape;222;p24"/>
          <p:cNvCxnSpPr/>
          <p:nvPr/>
        </p:nvCxnSpPr>
        <p:spPr>
          <a:xfrm>
            <a:off x="7801905" y="26035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3" name="Google Shape;223;p24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body" idx="1"/>
          </p:nvPr>
        </p:nvSpPr>
        <p:spPr>
          <a:xfrm rot="5400000">
            <a:off x="3827511" y="-69056"/>
            <a:ext cx="3416300" cy="876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5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34" name="Google Shape;234;p2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6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6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6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43" name="Google Shape;243;p26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44" name="Google Shape;244;p26"/>
          <p:cNvSpPr txBox="1">
            <a:spLocks noGrp="1"/>
          </p:cNvSpPr>
          <p:nvPr>
            <p:ph type="title"/>
          </p:nvPr>
        </p:nvSpPr>
        <p:spPr>
          <a:xfrm rot="5400000">
            <a:off x="6909428" y="2945796"/>
            <a:ext cx="4748589" cy="141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6"/>
          <p:cNvSpPr txBox="1">
            <a:spLocks noGrp="1"/>
          </p:cNvSpPr>
          <p:nvPr>
            <p:ph type="body" idx="1"/>
          </p:nvPr>
        </p:nvSpPr>
        <p:spPr>
          <a:xfrm rot="5400000">
            <a:off x="1904432" y="528990"/>
            <a:ext cx="4748590" cy="624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46" name="Google Shape;246;p26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6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45" name="Google Shape;45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2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2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2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2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2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2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4" name="Google Shape;54;p12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4825158" cy="341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2"/>
          </p:nvPr>
        </p:nvSpPr>
        <p:spPr>
          <a:xfrm>
            <a:off x="6208712" y="2603500"/>
            <a:ext cx="4825159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2"/>
          </p:nvPr>
        </p:nvSpPr>
        <p:spPr>
          <a:xfrm>
            <a:off x="1154954" y="3179762"/>
            <a:ext cx="4825158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3"/>
          </p:nvPr>
        </p:nvSpPr>
        <p:spPr>
          <a:xfrm>
            <a:off x="6208712" y="2603500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4"/>
          </p:nvPr>
        </p:nvSpPr>
        <p:spPr>
          <a:xfrm>
            <a:off x="6208710" y="3179762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9" name="Google Shape;89;p1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7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98" name="Google Shape;98;p17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5781146" y="1447800"/>
            <a:ext cx="519006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2"/>
          </p:nvPr>
        </p:nvSpPr>
        <p:spPr>
          <a:xfrm>
            <a:off x="1154955" y="2895600"/>
            <a:ext cx="2793158" cy="312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8" name="Google Shape;108;p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8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8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6" name="Google Shape;116;p18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>
            <a:spLocks noGrp="1"/>
          </p:cNvSpPr>
          <p:nvPr>
            <p:ph type="pic" idx="2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1154955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1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7" name="Google Shape;7;p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9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9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9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9"/>
            <p:cNvSpPr/>
            <p:nvPr/>
          </p:nvSpPr>
          <p:spPr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" name="Google Shape;15;p9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" name="Google Shape;16;p9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Google Shape;20;p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2" name="MSIPCMContentMarking" descr="{&quot;HashCode&quot;:-1040214455,&quot;Placement&quot;:&quot;Header&quot;,&quot;Top&quot;:0.0,&quot;Left&quot;:900.4693,&quot;SlideWidth&quot;:960,&quot;SlideHeight&quot;:540}">
            <a:extLst>
              <a:ext uri="{FF2B5EF4-FFF2-40B4-BE49-F238E27FC236}">
                <a16:creationId xmlns:a16="http://schemas.microsoft.com/office/drawing/2014/main" id="{CE22407E-DFFC-41E2-A7B7-DF107A63ED6A}"/>
              </a:ext>
            </a:extLst>
          </p:cNvPr>
          <p:cNvSpPr txBox="1"/>
          <p:nvPr userDrawn="1"/>
        </p:nvSpPr>
        <p:spPr>
          <a:xfrm>
            <a:off x="11435960" y="0"/>
            <a:ext cx="756040" cy="21764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ZW" sz="800">
                <a:solidFill>
                  <a:srgbClr val="000000"/>
                </a:solidFill>
                <a:latin typeface="Arial" panose="020B0604020202020204" pitchFamily="34" charset="0"/>
              </a:rPr>
              <a:t>[OFFICIAL]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"/>
          <p:cNvSpPr txBox="1">
            <a:spLocks noGrp="1"/>
          </p:cNvSpPr>
          <p:nvPr>
            <p:ph type="ctrTitle"/>
          </p:nvPr>
        </p:nvSpPr>
        <p:spPr>
          <a:xfrm>
            <a:off x="1262216" y="956732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Quintessential"/>
              <a:buNone/>
            </a:pPr>
            <a:r>
              <a:rPr lang="en-ZA" b="1" dirty="0">
                <a:latin typeface="Quintessential"/>
                <a:ea typeface="Quintessential"/>
                <a:cs typeface="Quintessential"/>
                <a:sym typeface="Quintessential"/>
              </a:rPr>
              <a:t>20th EPISCOPAL DISTRICT </a:t>
            </a:r>
            <a:endParaRPr b="1" dirty="0"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Quintessential"/>
              <a:buNone/>
            </a:pPr>
            <a:br>
              <a:rPr lang="en-ZA" sz="1800" b="1" dirty="0">
                <a:latin typeface="Quintessential"/>
                <a:ea typeface="Quintessential"/>
                <a:cs typeface="Quintessential"/>
                <a:sym typeface="Quintessential"/>
              </a:rPr>
            </a:br>
            <a:br>
              <a:rPr lang="en-ZA" sz="1800" b="1" dirty="0">
                <a:latin typeface="Quintessential"/>
                <a:ea typeface="Quintessential"/>
                <a:cs typeface="Quintessential"/>
                <a:sym typeface="Quintessential"/>
              </a:rPr>
            </a:br>
            <a:br>
              <a:rPr lang="en-ZA" sz="1800" b="1" dirty="0">
                <a:latin typeface="Quintessential"/>
                <a:ea typeface="Quintessential"/>
                <a:cs typeface="Quintessential"/>
                <a:sym typeface="Quintessential"/>
              </a:rPr>
            </a:br>
            <a:br>
              <a:rPr lang="en-ZA" sz="1800" b="1" dirty="0"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ZA" sz="1800" b="1" dirty="0">
                <a:latin typeface="Quintessential"/>
                <a:ea typeface="Quintessential"/>
                <a:cs typeface="Quintessential"/>
                <a:sym typeface="Quintessential"/>
              </a:rPr>
              <a:t>Presiding Prelate: Bishop Frederick A Wright</a:t>
            </a:r>
            <a:br>
              <a:rPr lang="en-ZA" sz="1800" b="1" dirty="0">
                <a:latin typeface="Quintessential"/>
                <a:ea typeface="Quintessential"/>
                <a:cs typeface="Quintessential"/>
                <a:sym typeface="Quintessential"/>
              </a:rPr>
            </a:br>
            <a:br>
              <a:rPr lang="en-ZA" sz="1800" b="1" dirty="0"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ZA" sz="1800" b="1" dirty="0">
                <a:latin typeface="Quintessential"/>
                <a:ea typeface="Quintessential"/>
                <a:cs typeface="Quintessential"/>
                <a:sym typeface="Quintessential"/>
              </a:rPr>
              <a:t> </a:t>
            </a:r>
            <a:endParaRPr sz="1800" b="1" dirty="0"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Quintessential"/>
              <a:buNone/>
            </a:pPr>
            <a:r>
              <a:rPr lang="en-ZA" sz="1800" b="1" dirty="0">
                <a:latin typeface="Quintessential"/>
                <a:ea typeface="Quintessential"/>
                <a:cs typeface="Quintessential"/>
                <a:sym typeface="Quintessential"/>
              </a:rPr>
              <a:t>President: Bro Qedindaba Khumalo</a:t>
            </a:r>
            <a:endParaRPr sz="1800" b="1" dirty="0"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  <p:sp>
        <p:nvSpPr>
          <p:cNvPr id="255" name="Google Shape;255;p1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56" name="Google Shape;25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5135" y="5078449"/>
            <a:ext cx="1505843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Quintessential"/>
              <a:buNone/>
            </a:pPr>
            <a:r>
              <a:rPr lang="en-ZA" dirty="0">
                <a:latin typeface="Quintessential"/>
                <a:ea typeface="Quintessential"/>
                <a:cs typeface="Quintessential"/>
                <a:sym typeface="Quintessential"/>
              </a:rPr>
              <a:t>Thank You - Blessings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699A2-F420-4827-B591-567EE3E69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2F0BA-CAB0-4896-BE5E-0F93E9BB3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381" y="2392438"/>
            <a:ext cx="4567238" cy="409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4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Quintessential"/>
              <a:buNone/>
            </a:pPr>
            <a:r>
              <a:rPr lang="en-ZA" dirty="0">
                <a:latin typeface="Quintessential"/>
                <a:ea typeface="Quintessential"/>
                <a:cs typeface="Quintessential"/>
                <a:sym typeface="Quintessential"/>
              </a:rPr>
              <a:t>MEMBERSHIP &amp; TRAINING</a:t>
            </a:r>
            <a:endParaRPr dirty="0"/>
          </a:p>
        </p:txBody>
      </p:sp>
      <p:sp>
        <p:nvSpPr>
          <p:cNvPr id="269" name="Google Shape;269;p3"/>
          <p:cNvSpPr txBox="1">
            <a:spLocks noGrp="1"/>
          </p:cNvSpPr>
          <p:nvPr>
            <p:ph type="body" idx="1"/>
          </p:nvPr>
        </p:nvSpPr>
        <p:spPr>
          <a:xfrm>
            <a:off x="1715294" y="2418442"/>
            <a:ext cx="8761412" cy="374287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ZA" i="1" dirty="0"/>
              <a:t>Number of active Lay Organisation members in the district.</a:t>
            </a:r>
            <a:endParaRPr i="1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ZA" i="1" dirty="0"/>
              <a:t>Number of Young adults who are members of the Lay Organisation in your district.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endParaRPr lang="en-ZA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ZA" dirty="0"/>
              <a:t>The above metrics could not be determined with any measure of accuracy for this report. Inter-country travel restrictions as well as poor digital communication being the principal reasons why this information could not be updated timeously.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ZA" dirty="0"/>
              <a:t>The said work is ongoing and it is our hope and desire that the statistics, once compiled across the 5 constituent countries, will be communicated to the CLO and updated accordingly.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"/>
          <p:cNvSpPr txBox="1">
            <a:spLocks noGrp="1"/>
          </p:cNvSpPr>
          <p:nvPr>
            <p:ph type="title"/>
          </p:nvPr>
        </p:nvSpPr>
        <p:spPr>
          <a:xfrm>
            <a:off x="1154953" y="576195"/>
            <a:ext cx="8761413" cy="68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Quintessential"/>
              <a:buNone/>
            </a:pPr>
            <a:r>
              <a:rPr lang="en-ZA" sz="3200" dirty="0">
                <a:latin typeface="Quintessential"/>
                <a:ea typeface="Quintessential"/>
                <a:cs typeface="Quintessential"/>
                <a:sym typeface="Quintessential"/>
              </a:rPr>
              <a:t>ACCOMPLISHMENTS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E3030-3E55-429B-9EDF-EE3D4A696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26" y="1260131"/>
            <a:ext cx="4455418" cy="3063361"/>
          </a:xfrm>
          <a:prstGeom prst="rect">
            <a:avLst/>
          </a:prstGeom>
        </p:spPr>
      </p:pic>
      <p:sp>
        <p:nvSpPr>
          <p:cNvPr id="281" name="Google Shape;281;p5"/>
          <p:cNvSpPr txBox="1">
            <a:spLocks noGrp="1"/>
          </p:cNvSpPr>
          <p:nvPr>
            <p:ph type="body" idx="1"/>
          </p:nvPr>
        </p:nvSpPr>
        <p:spPr>
          <a:xfrm>
            <a:off x="731456" y="5132178"/>
            <a:ext cx="3406159" cy="93138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/>
              <a:t>The construction of </a:t>
            </a:r>
            <a:r>
              <a:rPr lang="en-US" dirty="0" err="1"/>
              <a:t>Mhondoro</a:t>
            </a:r>
            <a:r>
              <a:rPr lang="en-US" dirty="0"/>
              <a:t> AME Church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B7A07-0E6F-4AE2-A98C-BAFF34538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430" y="1488731"/>
            <a:ext cx="3487438" cy="403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CC66A7-39B3-45AA-BD4D-5D834895B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054" y="2976448"/>
            <a:ext cx="3759946" cy="3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59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"/>
          <p:cNvSpPr txBox="1">
            <a:spLocks noGrp="1"/>
          </p:cNvSpPr>
          <p:nvPr>
            <p:ph type="title"/>
          </p:nvPr>
        </p:nvSpPr>
        <p:spPr>
          <a:xfrm>
            <a:off x="1187610" y="633402"/>
            <a:ext cx="8761413" cy="68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Quintessential"/>
              <a:buNone/>
            </a:pPr>
            <a:r>
              <a:rPr lang="en-ZA" sz="3200" dirty="0">
                <a:latin typeface="Quintessential"/>
                <a:ea typeface="Quintessential"/>
                <a:cs typeface="Quintessential"/>
                <a:sym typeface="Quintessential"/>
              </a:rPr>
              <a:t>ACCOMPLISHMENTS</a:t>
            </a:r>
            <a:endParaRPr dirty="0"/>
          </a:p>
        </p:txBody>
      </p:sp>
      <p:sp>
        <p:nvSpPr>
          <p:cNvPr id="281" name="Google Shape;281;p5"/>
          <p:cNvSpPr txBox="1">
            <a:spLocks noGrp="1"/>
          </p:cNvSpPr>
          <p:nvPr>
            <p:ph type="body" idx="1"/>
          </p:nvPr>
        </p:nvSpPr>
        <p:spPr>
          <a:xfrm>
            <a:off x="1421117" y="5927636"/>
            <a:ext cx="9349761" cy="59392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251459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/>
              <a:t>Presentation of donated material to Presiding Elders </a:t>
            </a:r>
          </a:p>
          <a:p>
            <a:pPr marL="342900" lvl="0" indent="-251459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/>
              <a:t>Swinton for Mulanje District and Presiding Elder </a:t>
            </a:r>
            <a:r>
              <a:rPr lang="en-US" dirty="0" err="1"/>
              <a:t>Madzoka</a:t>
            </a:r>
            <a:r>
              <a:rPr lang="en-US" dirty="0"/>
              <a:t> from Central Malawi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83588-B18A-462C-9312-8187407EC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" y="1447967"/>
            <a:ext cx="6043103" cy="4277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1BF95-1ACD-47D7-8F87-7558F3109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387" y="1431856"/>
            <a:ext cx="5798555" cy="42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"/>
          <p:cNvSpPr txBox="1">
            <a:spLocks noGrp="1"/>
          </p:cNvSpPr>
          <p:nvPr>
            <p:ph type="title"/>
          </p:nvPr>
        </p:nvSpPr>
        <p:spPr>
          <a:xfrm>
            <a:off x="1176724" y="481002"/>
            <a:ext cx="8761413" cy="68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Quintessential"/>
              <a:buNone/>
            </a:pPr>
            <a:r>
              <a:rPr lang="en-ZA" sz="3200" dirty="0">
                <a:latin typeface="Quintessential"/>
                <a:ea typeface="Quintessential"/>
                <a:cs typeface="Quintessential"/>
                <a:sym typeface="Quintessential"/>
              </a:rPr>
              <a:t>ACCOMPLISHMENTS</a:t>
            </a:r>
            <a:endParaRPr dirty="0"/>
          </a:p>
        </p:txBody>
      </p:sp>
      <p:sp>
        <p:nvSpPr>
          <p:cNvPr id="281" name="Google Shape;281;p5"/>
          <p:cNvSpPr txBox="1">
            <a:spLocks noGrp="1"/>
          </p:cNvSpPr>
          <p:nvPr>
            <p:ph type="body" idx="1"/>
          </p:nvPr>
        </p:nvSpPr>
        <p:spPr>
          <a:xfrm>
            <a:off x="1176724" y="6216432"/>
            <a:ext cx="9349761" cy="5109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/>
              <a:t>Construction Projects of Churches in Malawi in sympathy with Church Growth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B4B306-9C5E-4EE3-8C0D-F2E51EFF8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636" y="1164938"/>
            <a:ext cx="6560727" cy="496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93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"/>
          <p:cNvSpPr txBox="1">
            <a:spLocks noGrp="1"/>
          </p:cNvSpPr>
          <p:nvPr>
            <p:ph type="title"/>
          </p:nvPr>
        </p:nvSpPr>
        <p:spPr>
          <a:xfrm>
            <a:off x="1176724" y="481002"/>
            <a:ext cx="8761413" cy="68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Quintessential"/>
              <a:buNone/>
            </a:pPr>
            <a:r>
              <a:rPr lang="en-ZA" sz="3200" dirty="0">
                <a:latin typeface="Quintessential"/>
                <a:ea typeface="Quintessential"/>
                <a:cs typeface="Quintessential"/>
                <a:sym typeface="Quintessential"/>
              </a:rPr>
              <a:t>ACCOMPLISHMENTS</a:t>
            </a:r>
            <a:endParaRPr dirty="0"/>
          </a:p>
        </p:txBody>
      </p:sp>
      <p:sp>
        <p:nvSpPr>
          <p:cNvPr id="281" name="Google Shape;281;p5"/>
          <p:cNvSpPr txBox="1">
            <a:spLocks noGrp="1"/>
          </p:cNvSpPr>
          <p:nvPr>
            <p:ph type="body" idx="1"/>
          </p:nvPr>
        </p:nvSpPr>
        <p:spPr>
          <a:xfrm>
            <a:off x="338264" y="6376998"/>
            <a:ext cx="10863137" cy="4810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/>
              <a:t>Construction of the Bota AME Church in Masvingo PE District, Central </a:t>
            </a:r>
            <a:r>
              <a:rPr lang="en-US" dirty="0" err="1"/>
              <a:t>Zim</a:t>
            </a:r>
            <a:r>
              <a:rPr lang="en-US" dirty="0"/>
              <a:t> Annual Conference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DFCB7-17E3-4589-936F-C517FA8C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29" y="1045030"/>
            <a:ext cx="7646389" cy="527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63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"/>
          <p:cNvSpPr txBox="1">
            <a:spLocks noGrp="1"/>
          </p:cNvSpPr>
          <p:nvPr>
            <p:ph type="title"/>
          </p:nvPr>
        </p:nvSpPr>
        <p:spPr>
          <a:xfrm>
            <a:off x="1220268" y="483811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Quintessential"/>
              <a:buNone/>
            </a:pPr>
            <a:r>
              <a:rPr lang="en-ZA" sz="3200" dirty="0">
                <a:latin typeface="Quintessential"/>
                <a:ea typeface="Quintessential"/>
                <a:cs typeface="Quintessential"/>
                <a:sym typeface="Quintessential"/>
              </a:rPr>
              <a:t>CHALLENGES</a:t>
            </a:r>
            <a:endParaRPr dirty="0"/>
          </a:p>
        </p:txBody>
      </p:sp>
      <p:sp>
        <p:nvSpPr>
          <p:cNvPr id="287" name="Google Shape;287;p6"/>
          <p:cNvSpPr txBox="1">
            <a:spLocks noGrp="1"/>
          </p:cNvSpPr>
          <p:nvPr>
            <p:ph type="body" idx="1"/>
          </p:nvPr>
        </p:nvSpPr>
        <p:spPr>
          <a:xfrm>
            <a:off x="185058" y="1976361"/>
            <a:ext cx="2787811" cy="439782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US" dirty="0"/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/>
              <a:t>2</a:t>
            </a:r>
            <a:r>
              <a:rPr lang="en-ZW" dirty="0"/>
              <a:t>0 Episcopal District consists of 5 sovereign nations;</a:t>
            </a:r>
          </a:p>
          <a:p>
            <a:pPr marL="434340" lvl="0" indent="-34290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en-ZW" dirty="0"/>
              <a:t>Zimbabwe</a:t>
            </a:r>
          </a:p>
          <a:p>
            <a:pPr marL="434340" lvl="0" indent="-34290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en-US" dirty="0"/>
              <a:t>M</a:t>
            </a:r>
            <a:r>
              <a:rPr lang="en-ZW" dirty="0" err="1"/>
              <a:t>alawi</a:t>
            </a:r>
            <a:endParaRPr lang="en-ZW" dirty="0"/>
          </a:p>
          <a:p>
            <a:pPr marL="434340" lvl="0" indent="-34290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en-US" dirty="0"/>
              <a:t>M</a:t>
            </a:r>
            <a:r>
              <a:rPr lang="en-ZW" dirty="0" err="1"/>
              <a:t>ozambique</a:t>
            </a:r>
            <a:endParaRPr lang="en-ZW" dirty="0"/>
          </a:p>
          <a:p>
            <a:pPr marL="434340" lvl="0" indent="-34290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en-US" dirty="0"/>
              <a:t>T</a:t>
            </a:r>
            <a:r>
              <a:rPr lang="en-ZW" dirty="0" err="1"/>
              <a:t>anzania</a:t>
            </a:r>
            <a:endParaRPr lang="en-ZW" dirty="0"/>
          </a:p>
          <a:p>
            <a:pPr marL="434340" lvl="0" indent="-34290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en-US" dirty="0"/>
              <a:t>U</a:t>
            </a:r>
            <a:r>
              <a:rPr lang="en-ZW" dirty="0" err="1"/>
              <a:t>ganda</a:t>
            </a:r>
            <a:endParaRPr lang="en-ZW" dirty="0"/>
          </a:p>
          <a:p>
            <a:pPr marL="434340" lvl="0" indent="-34290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endParaRPr lang="en-US" dirty="0"/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/>
              <a:t>E</a:t>
            </a:r>
            <a:r>
              <a:rPr lang="en-ZW" dirty="0"/>
              <a:t>ach nation has different currencies, language, visa requirements.</a:t>
            </a:r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US" dirty="0"/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/>
              <a:t>Internet connectivity as well as general communication channels of road, rail and air are limited</a:t>
            </a:r>
            <a:endParaRPr lang="en-ZW" dirty="0"/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US" dirty="0"/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ZW" dirty="0"/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US" dirty="0"/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638CF8-C4C3-4A5F-97CF-AD63EDAFD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648" y="1190775"/>
            <a:ext cx="8102626" cy="55692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103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Quintessential"/>
              <a:buNone/>
            </a:pPr>
            <a:r>
              <a:rPr lang="en-ZA">
                <a:latin typeface="Quintessential"/>
                <a:ea typeface="Quintessential"/>
                <a:cs typeface="Quintessential"/>
                <a:sym typeface="Quintessential"/>
              </a:rPr>
              <a:t>CHALLENGES</a:t>
            </a:r>
            <a:r>
              <a:rPr lang="en-ZA"/>
              <a:t> – </a:t>
            </a:r>
            <a:r>
              <a:rPr lang="en-ZA" sz="3200">
                <a:latin typeface="Quintessential"/>
                <a:ea typeface="Quintessential"/>
                <a:cs typeface="Quintessential"/>
                <a:sym typeface="Quintessential"/>
              </a:rPr>
              <a:t>HOW</a:t>
            </a:r>
            <a:r>
              <a:rPr lang="en-ZA"/>
              <a:t> </a:t>
            </a:r>
            <a:r>
              <a:rPr lang="en-ZA">
                <a:latin typeface="Quintessential"/>
                <a:ea typeface="Quintessential"/>
                <a:cs typeface="Quintessential"/>
                <a:sym typeface="Quintessential"/>
              </a:rPr>
              <a:t>CAN WE HELP</a:t>
            </a:r>
            <a:endParaRPr/>
          </a:p>
        </p:txBody>
      </p:sp>
      <p:sp>
        <p:nvSpPr>
          <p:cNvPr id="293" name="Google Shape;293;p7"/>
          <p:cNvSpPr txBox="1">
            <a:spLocks noGrp="1"/>
          </p:cNvSpPr>
          <p:nvPr>
            <p:ph type="body" idx="1"/>
          </p:nvPr>
        </p:nvSpPr>
        <p:spPr>
          <a:xfrm>
            <a:off x="1715294" y="2570843"/>
            <a:ext cx="8761412" cy="34163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ZA" dirty="0"/>
              <a:t>Partnering with overseas districts for empowerment, rapid transfer of knowledge as well as sharing of cultural exchanges</a:t>
            </a:r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ZA" dirty="0"/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ZA" dirty="0"/>
              <a:t>As a Connectional Church, we are as strong as our weakest member.</a:t>
            </a:r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ZA" dirty="0"/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ZA" dirty="0"/>
              <a:t>We propose that the strong and well established districts to consider this partnership strategy. </a:t>
            </a:r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ZA" dirty="0"/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ZA" dirty="0"/>
              <a:t>Outright donations, though well-meant and certainly appreciated, are not recommended as they only cultivate donor-dependency to the beneficiaries which is counter productive and unsustainable.</a:t>
            </a:r>
            <a:endParaRPr dirty="0"/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34468" y="521646"/>
            <a:ext cx="4580748" cy="36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Quintessential"/>
              <a:buNone/>
            </a:pPr>
            <a:r>
              <a:rPr lang="en-ZA" sz="3200" dirty="0">
                <a:latin typeface="Quintessential"/>
                <a:ea typeface="Quintessential"/>
                <a:cs typeface="Quintessential"/>
                <a:sym typeface="Quintessential"/>
              </a:rPr>
              <a:t>UPCOMING EVENTS</a:t>
            </a:r>
            <a:endParaRPr dirty="0"/>
          </a:p>
        </p:txBody>
      </p:sp>
      <p:sp>
        <p:nvSpPr>
          <p:cNvPr id="299" name="Google Shape;299;p8"/>
          <p:cNvSpPr txBox="1">
            <a:spLocks noGrp="1"/>
          </p:cNvSpPr>
          <p:nvPr>
            <p:ph type="body" idx="1"/>
          </p:nvPr>
        </p:nvSpPr>
        <p:spPr>
          <a:xfrm>
            <a:off x="741297" y="3267528"/>
            <a:ext cx="4941045" cy="239304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ZA" dirty="0"/>
              <a:t>Episcopal District Lay Convention Dec 17, Blantyre, Malawi</a:t>
            </a:r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ZA" dirty="0"/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ZA" dirty="0"/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ZA" dirty="0"/>
              <a:t>CLO President Abe </a:t>
            </a:r>
            <a:r>
              <a:rPr lang="en-ZA" dirty="0" err="1"/>
              <a:t>Makiti</a:t>
            </a:r>
            <a:r>
              <a:rPr lang="en-ZA" dirty="0"/>
              <a:t> is scheduled to grace the occasion and oversee the elections for the upcoming executive.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85F263-FF72-45DD-BE1C-629E90F6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59654"/>
            <a:ext cx="5503459" cy="66983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on Boardroom">
  <a:themeElements>
    <a:clrScheme name="Ion Boardroom">
      <a:dk1>
        <a:srgbClr val="000000"/>
      </a:dk1>
      <a:lt1>
        <a:srgbClr val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339</Words>
  <Application>Microsoft Office PowerPoint</Application>
  <PresentationFormat>Widescreen</PresentationFormat>
  <Paragraphs>46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Ion Boardroom</vt:lpstr>
      <vt:lpstr>20th EPISCOPAL DISTRICT      Presiding Prelate: Bishop Frederick A Wright    President: Bro Qedindaba Khumalo</vt:lpstr>
      <vt:lpstr>MEMBERSHIP &amp; TRAINING</vt:lpstr>
      <vt:lpstr>ACCOMPLISHMENTS</vt:lpstr>
      <vt:lpstr>ACCOMPLISHMENTS</vt:lpstr>
      <vt:lpstr>ACCOMPLISHMENTS</vt:lpstr>
      <vt:lpstr>ACCOMPLISHMENTS</vt:lpstr>
      <vt:lpstr>CHALLENGES</vt:lpstr>
      <vt:lpstr>CHALLENGES – HOW CAN WE HELP</vt:lpstr>
      <vt:lpstr>UPCOMING EVENTS</vt:lpstr>
      <vt:lpstr>Thank You - Blessings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20th EPISCOPAL DISTRICT  Presiding Prelate:Bishop Frederick A Wright  President: Bro Qedindaba Khumalo</dc:title>
  <dc:creator>lesit</dc:creator>
  <cp:lastModifiedBy>dianne battle</cp:lastModifiedBy>
  <cp:revision>18</cp:revision>
  <dcterms:created xsi:type="dcterms:W3CDTF">2021-09-11T06:59:31Z</dcterms:created>
  <dcterms:modified xsi:type="dcterms:W3CDTF">2022-12-09T18:36:54Z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3f2a5e4-10d8-4dfe-8082-7352c27520cb_Enabled">
    <vt:lpwstr>true</vt:lpwstr>
  </property>
  <property fmtid="{D5CDD505-2E9C-101B-9397-08002B2CF9AE}" pid="3" name="MSIP_Label_e3f2a5e4-10d8-4dfe-8082-7352c27520cb_SetDate">
    <vt:lpwstr>2022-12-09T17:32:16Z</vt:lpwstr>
  </property>
  <property fmtid="{D5CDD505-2E9C-101B-9397-08002B2CF9AE}" pid="4" name="MSIP_Label_e3f2a5e4-10d8-4dfe-8082-7352c27520cb_Method">
    <vt:lpwstr>Standard</vt:lpwstr>
  </property>
  <property fmtid="{D5CDD505-2E9C-101B-9397-08002B2CF9AE}" pid="5" name="MSIP_Label_e3f2a5e4-10d8-4dfe-8082-7352c27520cb_Name">
    <vt:lpwstr>_Official</vt:lpwstr>
  </property>
  <property fmtid="{D5CDD505-2E9C-101B-9397-08002B2CF9AE}" pid="6" name="MSIP_Label_e3f2a5e4-10d8-4dfe-8082-7352c27520cb_SiteId">
    <vt:lpwstr>2864f69d-77c3-4fbe-bbc0-97502052391a</vt:lpwstr>
  </property>
  <property fmtid="{D5CDD505-2E9C-101B-9397-08002B2CF9AE}" pid="7" name="MSIP_Label_e3f2a5e4-10d8-4dfe-8082-7352c27520cb_ActionId">
    <vt:lpwstr>975e2d4d-75d3-42c8-9730-59a7b4483f89</vt:lpwstr>
  </property>
  <property fmtid="{D5CDD505-2E9C-101B-9397-08002B2CF9AE}" pid="8" name="MSIP_Label_e3f2a5e4-10d8-4dfe-8082-7352c27520cb_ContentBits">
    <vt:lpwstr>1</vt:lpwstr>
  </property>
</Properties>
</file>