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5"/>
  </p:notesMasterIdLst>
  <p:handoutMasterIdLst>
    <p:handoutMasterId r:id="rId6"/>
  </p:handoutMasterIdLst>
  <p:sldIdLst>
    <p:sldId id="256" r:id="rId2"/>
    <p:sldId id="275" r:id="rId3"/>
    <p:sldId id="286" r:id="rId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EF966-7E5F-414B-ADF9-DBE16E2452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32F27D-C72A-41C5-B062-6466340A8B46}">
      <dgm:prSet/>
      <dgm:spPr/>
      <dgm:t>
        <a:bodyPr/>
        <a:lstStyle/>
        <a:p>
          <a:r>
            <a:rPr lang="en-US" b="1" dirty="0"/>
            <a:t>Overview and</a:t>
          </a:r>
        </a:p>
        <a:p>
          <a:r>
            <a:rPr lang="en-US" b="1" dirty="0"/>
            <a:t>Accomplishments</a:t>
          </a:r>
          <a:endParaRPr lang="en-US" dirty="0"/>
        </a:p>
      </dgm:t>
    </dgm:pt>
    <dgm:pt modelId="{9C80FD64-B27A-436F-8353-973C878FE75D}" type="parTrans" cxnId="{E7896E43-D4BE-42EC-99DD-30DF75A239DA}">
      <dgm:prSet/>
      <dgm:spPr/>
      <dgm:t>
        <a:bodyPr/>
        <a:lstStyle/>
        <a:p>
          <a:endParaRPr lang="en-US"/>
        </a:p>
      </dgm:t>
    </dgm:pt>
    <dgm:pt modelId="{B651651E-168E-46FD-A842-345C4C613602}" type="sibTrans" cxnId="{E7896E43-D4BE-42EC-99DD-30DF75A239DA}">
      <dgm:prSet/>
      <dgm:spPr/>
      <dgm:t>
        <a:bodyPr/>
        <a:lstStyle/>
        <a:p>
          <a:endParaRPr lang="en-US"/>
        </a:p>
      </dgm:t>
    </dgm:pt>
    <dgm:pt modelId="{1851EB29-F1C9-462D-902D-3AF8F1FE1D31}">
      <dgm:prSet custT="1"/>
      <dgm:spPr/>
      <dgm:t>
        <a:bodyPr/>
        <a:lstStyle/>
        <a:p>
          <a:r>
            <a:rPr lang="en-US" sz="2200" dirty="0"/>
            <a:t>Reviewed draft evaluation templates with 12 of the 15 elected officers</a:t>
          </a:r>
        </a:p>
      </dgm:t>
    </dgm:pt>
    <dgm:pt modelId="{881A9968-9B2C-436B-8DAC-68E9BCC4FA2E}" type="parTrans" cxnId="{3B40A2C1-C839-4AD2-A119-E6CBBDBDC91E}">
      <dgm:prSet/>
      <dgm:spPr/>
      <dgm:t>
        <a:bodyPr/>
        <a:lstStyle/>
        <a:p>
          <a:endParaRPr lang="en-US"/>
        </a:p>
      </dgm:t>
    </dgm:pt>
    <dgm:pt modelId="{A2333D77-3B40-43FA-AECB-040D9D8DA00D}" type="sibTrans" cxnId="{3B40A2C1-C839-4AD2-A119-E6CBBDBDC91E}">
      <dgm:prSet/>
      <dgm:spPr/>
      <dgm:t>
        <a:bodyPr/>
        <a:lstStyle/>
        <a:p>
          <a:endParaRPr lang="en-US"/>
        </a:p>
      </dgm:t>
    </dgm:pt>
    <dgm:pt modelId="{121F3EB4-98FC-4C95-9825-927322A4C5AA}">
      <dgm:prSet custT="1"/>
      <dgm:spPr/>
      <dgm:t>
        <a:bodyPr/>
        <a:lstStyle/>
        <a:p>
          <a:endParaRPr lang="en-US" sz="2200" dirty="0"/>
        </a:p>
      </dgm:t>
    </dgm:pt>
    <dgm:pt modelId="{5853FF42-77D1-4F51-B829-ADC14D0A4136}" type="parTrans" cxnId="{4DCD46BA-55CD-4D89-9A7D-B93607C5DB1A}">
      <dgm:prSet/>
      <dgm:spPr/>
      <dgm:t>
        <a:bodyPr/>
        <a:lstStyle/>
        <a:p>
          <a:endParaRPr lang="en-US"/>
        </a:p>
      </dgm:t>
    </dgm:pt>
    <dgm:pt modelId="{9BC7DD6F-22F2-4A5D-90C4-4C3A6A9C4889}" type="sibTrans" cxnId="{4DCD46BA-55CD-4D89-9A7D-B93607C5DB1A}">
      <dgm:prSet/>
      <dgm:spPr/>
      <dgm:t>
        <a:bodyPr/>
        <a:lstStyle/>
        <a:p>
          <a:endParaRPr lang="en-US"/>
        </a:p>
      </dgm:t>
    </dgm:pt>
    <dgm:pt modelId="{FCA53E83-20CD-422D-B392-067451C88212}">
      <dgm:prSet custT="1"/>
      <dgm:spPr/>
      <dgm:t>
        <a:bodyPr/>
        <a:lstStyle/>
        <a:p>
          <a:r>
            <a:rPr lang="en-US" sz="2200" dirty="0"/>
            <a:t>Held positive and productive discussions concerning duties of the officers and the need for updates </a:t>
          </a:r>
        </a:p>
      </dgm:t>
    </dgm:pt>
    <dgm:pt modelId="{46BC0043-DFF3-4F7B-8F6D-98E1BF4157B4}" type="parTrans" cxnId="{86A3988B-6ECE-458D-A555-647D8F256869}">
      <dgm:prSet/>
      <dgm:spPr/>
      <dgm:t>
        <a:bodyPr/>
        <a:lstStyle/>
        <a:p>
          <a:endParaRPr lang="en-US"/>
        </a:p>
      </dgm:t>
    </dgm:pt>
    <dgm:pt modelId="{C126E74C-2B38-4EAE-8841-8FC1744A630E}" type="sibTrans" cxnId="{86A3988B-6ECE-458D-A555-647D8F256869}">
      <dgm:prSet/>
      <dgm:spPr/>
      <dgm:t>
        <a:bodyPr/>
        <a:lstStyle/>
        <a:p>
          <a:endParaRPr lang="en-US"/>
        </a:p>
      </dgm:t>
    </dgm:pt>
    <dgm:pt modelId="{092390CA-F639-485E-BEFD-6970E95A20A9}">
      <dgm:prSet custT="1"/>
      <dgm:spPr/>
      <dgm:t>
        <a:bodyPr/>
        <a:lstStyle/>
        <a:p>
          <a:r>
            <a:rPr lang="en-US" sz="2200" dirty="0"/>
            <a:t>Invited the Chairperson of the Constitution and Bylaws Committee to hear discussions and initiate dialogue within the C&amp;B Committee concerning possible changes</a:t>
          </a:r>
        </a:p>
      </dgm:t>
    </dgm:pt>
    <dgm:pt modelId="{6BB4CBC1-6782-4958-8B06-879DA14231EF}" type="parTrans" cxnId="{B1A4ADD7-8634-46B5-8380-2AD006D706F4}">
      <dgm:prSet/>
      <dgm:spPr/>
      <dgm:t>
        <a:bodyPr/>
        <a:lstStyle/>
        <a:p>
          <a:endParaRPr lang="en-US"/>
        </a:p>
      </dgm:t>
    </dgm:pt>
    <dgm:pt modelId="{2BF92D13-C775-4D39-AF74-3750D1CAE154}" type="sibTrans" cxnId="{B1A4ADD7-8634-46B5-8380-2AD006D706F4}">
      <dgm:prSet/>
      <dgm:spPr/>
      <dgm:t>
        <a:bodyPr/>
        <a:lstStyle/>
        <a:p>
          <a:endParaRPr lang="en-US"/>
        </a:p>
      </dgm:t>
    </dgm:pt>
    <dgm:pt modelId="{84990562-E4EE-49AA-ADC1-EDB47FBD014B}" type="pres">
      <dgm:prSet presAssocID="{8E6EF966-7E5F-414B-ADF9-DBE16E245286}" presName="Name0" presStyleCnt="0">
        <dgm:presLayoutVars>
          <dgm:dir/>
          <dgm:animLvl val="lvl"/>
          <dgm:resizeHandles val="exact"/>
        </dgm:presLayoutVars>
      </dgm:prSet>
      <dgm:spPr/>
    </dgm:pt>
    <dgm:pt modelId="{BE33E800-DAA9-4525-942C-A06382C06A09}" type="pres">
      <dgm:prSet presAssocID="{3A32F27D-C72A-41C5-B062-6466340A8B46}" presName="linNode" presStyleCnt="0"/>
      <dgm:spPr/>
    </dgm:pt>
    <dgm:pt modelId="{BF2885C8-D955-47C2-96A0-9DD1754592EE}" type="pres">
      <dgm:prSet presAssocID="{3A32F27D-C72A-41C5-B062-6466340A8B4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1FD10D6E-989B-4319-931A-B5F7BC44BB63}" type="pres">
      <dgm:prSet presAssocID="{3A32F27D-C72A-41C5-B062-6466340A8B4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1D8BF601-9C6F-40DD-ACD3-E947B4DA8B76}" type="presOf" srcId="{1851EB29-F1C9-462D-902D-3AF8F1FE1D31}" destId="{1FD10D6E-989B-4319-931A-B5F7BC44BB63}" srcOrd="0" destOrd="1" presId="urn:microsoft.com/office/officeart/2005/8/layout/vList5"/>
    <dgm:cxn modelId="{0B30B43B-2873-4F61-BF22-C855B8EBE033}" type="presOf" srcId="{8E6EF966-7E5F-414B-ADF9-DBE16E245286}" destId="{84990562-E4EE-49AA-ADC1-EDB47FBD014B}" srcOrd="0" destOrd="0" presId="urn:microsoft.com/office/officeart/2005/8/layout/vList5"/>
    <dgm:cxn modelId="{E7896E43-D4BE-42EC-99DD-30DF75A239DA}" srcId="{8E6EF966-7E5F-414B-ADF9-DBE16E245286}" destId="{3A32F27D-C72A-41C5-B062-6466340A8B46}" srcOrd="0" destOrd="0" parTransId="{9C80FD64-B27A-436F-8353-973C878FE75D}" sibTransId="{B651651E-168E-46FD-A842-345C4C613602}"/>
    <dgm:cxn modelId="{77E56556-BE6B-4B25-9A8B-11CB9F23E580}" type="presOf" srcId="{092390CA-F639-485E-BEFD-6970E95A20A9}" destId="{1FD10D6E-989B-4319-931A-B5F7BC44BB63}" srcOrd="0" destOrd="3" presId="urn:microsoft.com/office/officeart/2005/8/layout/vList5"/>
    <dgm:cxn modelId="{095EC35A-83D5-412B-B2E4-7793EA8B5F31}" type="presOf" srcId="{FCA53E83-20CD-422D-B392-067451C88212}" destId="{1FD10D6E-989B-4319-931A-B5F7BC44BB63}" srcOrd="0" destOrd="2" presId="urn:microsoft.com/office/officeart/2005/8/layout/vList5"/>
    <dgm:cxn modelId="{86A3988B-6ECE-458D-A555-647D8F256869}" srcId="{3A32F27D-C72A-41C5-B062-6466340A8B46}" destId="{FCA53E83-20CD-422D-B392-067451C88212}" srcOrd="2" destOrd="0" parTransId="{46BC0043-DFF3-4F7B-8F6D-98E1BF4157B4}" sibTransId="{C126E74C-2B38-4EAE-8841-8FC1744A630E}"/>
    <dgm:cxn modelId="{3500C296-7B87-48F4-BB9A-B1FE4B827121}" type="presOf" srcId="{121F3EB4-98FC-4C95-9825-927322A4C5AA}" destId="{1FD10D6E-989B-4319-931A-B5F7BC44BB63}" srcOrd="0" destOrd="0" presId="urn:microsoft.com/office/officeart/2005/8/layout/vList5"/>
    <dgm:cxn modelId="{4DCD46BA-55CD-4D89-9A7D-B93607C5DB1A}" srcId="{3A32F27D-C72A-41C5-B062-6466340A8B46}" destId="{121F3EB4-98FC-4C95-9825-927322A4C5AA}" srcOrd="0" destOrd="0" parTransId="{5853FF42-77D1-4F51-B829-ADC14D0A4136}" sibTransId="{9BC7DD6F-22F2-4A5D-90C4-4C3A6A9C4889}"/>
    <dgm:cxn modelId="{3B40A2C1-C839-4AD2-A119-E6CBBDBDC91E}" srcId="{3A32F27D-C72A-41C5-B062-6466340A8B46}" destId="{1851EB29-F1C9-462D-902D-3AF8F1FE1D31}" srcOrd="1" destOrd="0" parTransId="{881A9968-9B2C-436B-8DAC-68E9BCC4FA2E}" sibTransId="{A2333D77-3B40-43FA-AECB-040D9D8DA00D}"/>
    <dgm:cxn modelId="{B1A4ADD7-8634-46B5-8380-2AD006D706F4}" srcId="{3A32F27D-C72A-41C5-B062-6466340A8B46}" destId="{092390CA-F639-485E-BEFD-6970E95A20A9}" srcOrd="3" destOrd="0" parTransId="{6BB4CBC1-6782-4958-8B06-879DA14231EF}" sibTransId="{2BF92D13-C775-4D39-AF74-3750D1CAE154}"/>
    <dgm:cxn modelId="{63A1F9EB-CEFF-4B03-9FD1-6F382B6D1B82}" type="presOf" srcId="{3A32F27D-C72A-41C5-B062-6466340A8B46}" destId="{BF2885C8-D955-47C2-96A0-9DD1754592EE}" srcOrd="0" destOrd="0" presId="urn:microsoft.com/office/officeart/2005/8/layout/vList5"/>
    <dgm:cxn modelId="{A4F85E8B-0EA2-41ED-A75B-B596B80965E7}" type="presParOf" srcId="{84990562-E4EE-49AA-ADC1-EDB47FBD014B}" destId="{BE33E800-DAA9-4525-942C-A06382C06A09}" srcOrd="0" destOrd="0" presId="urn:microsoft.com/office/officeart/2005/8/layout/vList5"/>
    <dgm:cxn modelId="{9F1C3848-E9DB-4A80-A05A-43B39F8C5369}" type="presParOf" srcId="{BE33E800-DAA9-4525-942C-A06382C06A09}" destId="{BF2885C8-D955-47C2-96A0-9DD1754592EE}" srcOrd="0" destOrd="0" presId="urn:microsoft.com/office/officeart/2005/8/layout/vList5"/>
    <dgm:cxn modelId="{F6C75C00-739A-47E1-8C82-7FAE90EB6B10}" type="presParOf" srcId="{BE33E800-DAA9-4525-942C-A06382C06A09}" destId="{1FD10D6E-989B-4319-931A-B5F7BC44BB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FE9ACD-16E4-47E0-9A49-FDFA93FFE4D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F0DBC6-221D-4B18-996A-80F4551009FA}">
      <dgm:prSet/>
      <dgm:spPr/>
      <dgm:t>
        <a:bodyPr/>
        <a:lstStyle/>
        <a:p>
          <a:r>
            <a:rPr lang="en-US" b="1" dirty="0"/>
            <a:t>Next Steps</a:t>
          </a:r>
          <a:endParaRPr lang="en-US" dirty="0"/>
        </a:p>
      </dgm:t>
    </dgm:pt>
    <dgm:pt modelId="{19AC896A-BA25-48DD-8502-341861887089}" type="parTrans" cxnId="{515A258F-57F3-4777-B4B9-8B96881AB448}">
      <dgm:prSet/>
      <dgm:spPr/>
      <dgm:t>
        <a:bodyPr/>
        <a:lstStyle/>
        <a:p>
          <a:endParaRPr lang="en-US"/>
        </a:p>
      </dgm:t>
    </dgm:pt>
    <dgm:pt modelId="{F5602982-D264-4513-85EE-C718F723EE2C}" type="sibTrans" cxnId="{515A258F-57F3-4777-B4B9-8B96881AB448}">
      <dgm:prSet/>
      <dgm:spPr/>
      <dgm:t>
        <a:bodyPr/>
        <a:lstStyle/>
        <a:p>
          <a:endParaRPr lang="en-US"/>
        </a:p>
      </dgm:t>
    </dgm:pt>
    <dgm:pt modelId="{8D61D562-0CD8-4E6C-AED2-A52C6BD89A2D}">
      <dgm:prSet custT="1"/>
      <dgm:spPr/>
      <dgm:t>
        <a:bodyPr/>
        <a:lstStyle/>
        <a:p>
          <a:r>
            <a:rPr lang="en-US" sz="2200" dirty="0"/>
            <a:t>Complete evaluation template reviews with the remaining officers</a:t>
          </a:r>
          <a:endParaRPr lang="en-US" sz="2100" dirty="0"/>
        </a:p>
      </dgm:t>
    </dgm:pt>
    <dgm:pt modelId="{CE93ABD8-8E7A-4232-A940-7426D8987801}" type="parTrans" cxnId="{5D399AF3-3544-4CC7-BBAC-058B9F0D057E}">
      <dgm:prSet/>
      <dgm:spPr/>
      <dgm:t>
        <a:bodyPr/>
        <a:lstStyle/>
        <a:p>
          <a:endParaRPr lang="en-US"/>
        </a:p>
      </dgm:t>
    </dgm:pt>
    <dgm:pt modelId="{A10D8332-82BD-4666-A8D4-D491AA6F0772}" type="sibTrans" cxnId="{5D399AF3-3544-4CC7-BBAC-058B9F0D057E}">
      <dgm:prSet/>
      <dgm:spPr/>
      <dgm:t>
        <a:bodyPr/>
        <a:lstStyle/>
        <a:p>
          <a:endParaRPr lang="en-US"/>
        </a:p>
      </dgm:t>
    </dgm:pt>
    <dgm:pt modelId="{45EC391E-E8A7-42A2-92D7-148F6546C613}">
      <dgm:prSet custT="1"/>
      <dgm:spPr/>
      <dgm:t>
        <a:bodyPr/>
        <a:lstStyle/>
        <a:p>
          <a:r>
            <a:rPr lang="en-US" sz="2200" dirty="0"/>
            <a:t>Develop timeline for performance review implementation on specified levels &amp; share templates on all levels</a:t>
          </a:r>
        </a:p>
      </dgm:t>
    </dgm:pt>
    <dgm:pt modelId="{B0FF31CD-C7FE-444A-BC8A-BCB9ADB9F6B4}" type="parTrans" cxnId="{133333E0-36BE-4600-841C-6FF730B48D49}">
      <dgm:prSet/>
      <dgm:spPr/>
      <dgm:t>
        <a:bodyPr/>
        <a:lstStyle/>
        <a:p>
          <a:endParaRPr lang="en-US"/>
        </a:p>
      </dgm:t>
    </dgm:pt>
    <dgm:pt modelId="{30BB14B6-6B06-4E75-B377-6245CDF84C98}" type="sibTrans" cxnId="{133333E0-36BE-4600-841C-6FF730B48D49}">
      <dgm:prSet/>
      <dgm:spPr/>
      <dgm:t>
        <a:bodyPr/>
        <a:lstStyle/>
        <a:p>
          <a:endParaRPr lang="en-US"/>
        </a:p>
      </dgm:t>
    </dgm:pt>
    <dgm:pt modelId="{8A8723DA-302E-46AC-8184-39A6554B3290}">
      <dgm:prSet custT="1"/>
      <dgm:spPr/>
      <dgm:t>
        <a:bodyPr/>
        <a:lstStyle/>
        <a:p>
          <a:r>
            <a:rPr lang="en-US" sz="2200" dirty="0"/>
            <a:t>Continue discussion on organizational efficiency and incorporate best practices</a:t>
          </a:r>
        </a:p>
      </dgm:t>
    </dgm:pt>
    <dgm:pt modelId="{807EA021-349C-4AA9-A516-771B2873E25F}" type="parTrans" cxnId="{8AF9AE04-3B7C-4833-93F9-DC323C761952}">
      <dgm:prSet/>
      <dgm:spPr/>
      <dgm:t>
        <a:bodyPr/>
        <a:lstStyle/>
        <a:p>
          <a:endParaRPr lang="en-US"/>
        </a:p>
      </dgm:t>
    </dgm:pt>
    <dgm:pt modelId="{2FA2407F-0E12-4C64-A144-C0FC13DBEDA8}" type="sibTrans" cxnId="{8AF9AE04-3B7C-4833-93F9-DC323C761952}">
      <dgm:prSet/>
      <dgm:spPr/>
      <dgm:t>
        <a:bodyPr/>
        <a:lstStyle/>
        <a:p>
          <a:endParaRPr lang="en-US"/>
        </a:p>
      </dgm:t>
    </dgm:pt>
    <dgm:pt modelId="{63350E01-F1AB-40EE-9297-AE787ACC6B34}">
      <dgm:prSet custT="1"/>
      <dgm:spPr/>
      <dgm:t>
        <a:bodyPr/>
        <a:lstStyle/>
        <a:p>
          <a:r>
            <a:rPr lang="en-US" sz="2200" dirty="0"/>
            <a:t>Redistribute templates to the officers for review</a:t>
          </a:r>
        </a:p>
      </dgm:t>
    </dgm:pt>
    <dgm:pt modelId="{41776771-C39D-4B44-A45A-5A407805EB80}" type="parTrans" cxnId="{C6B0FF63-4862-443D-A639-C40C6179F08F}">
      <dgm:prSet/>
      <dgm:spPr/>
      <dgm:t>
        <a:bodyPr/>
        <a:lstStyle/>
        <a:p>
          <a:endParaRPr lang="en-US"/>
        </a:p>
      </dgm:t>
    </dgm:pt>
    <dgm:pt modelId="{9BEA534A-D1B1-4FE0-83FA-14C08F538DFC}" type="sibTrans" cxnId="{C6B0FF63-4862-443D-A639-C40C6179F08F}">
      <dgm:prSet/>
      <dgm:spPr/>
      <dgm:t>
        <a:bodyPr/>
        <a:lstStyle/>
        <a:p>
          <a:endParaRPr lang="en-US"/>
        </a:p>
      </dgm:t>
    </dgm:pt>
    <dgm:pt modelId="{68A5D360-6D22-430D-8665-FA731773C83C}">
      <dgm:prSet custT="1"/>
      <dgm:spPr/>
      <dgm:t>
        <a:bodyPr/>
        <a:lstStyle/>
        <a:p>
          <a:r>
            <a:rPr lang="en-US" sz="2200" dirty="0"/>
            <a:t>Work with the Constitution and Bylaws Committee to see if an extension can be granted to receive amendments related to officer duties</a:t>
          </a:r>
        </a:p>
      </dgm:t>
    </dgm:pt>
    <dgm:pt modelId="{9E5C9136-CE1D-4746-9ECE-C547A080BF97}" type="parTrans" cxnId="{C3F6E3A0-4F0C-4EF1-801D-3DCC7A93E2B4}">
      <dgm:prSet/>
      <dgm:spPr/>
      <dgm:t>
        <a:bodyPr/>
        <a:lstStyle/>
        <a:p>
          <a:endParaRPr lang="en-US"/>
        </a:p>
      </dgm:t>
    </dgm:pt>
    <dgm:pt modelId="{AC1AD9B4-0DEE-4EAA-8ACD-566332195F28}" type="sibTrans" cxnId="{C3F6E3A0-4F0C-4EF1-801D-3DCC7A93E2B4}">
      <dgm:prSet/>
      <dgm:spPr/>
      <dgm:t>
        <a:bodyPr/>
        <a:lstStyle/>
        <a:p>
          <a:endParaRPr lang="en-US"/>
        </a:p>
      </dgm:t>
    </dgm:pt>
    <dgm:pt modelId="{4F790AE4-A1E1-4FB1-92F1-EC062E8FDD5A}" type="pres">
      <dgm:prSet presAssocID="{E4FE9ACD-16E4-47E0-9A49-FDFA93FFE4D1}" presName="Name0" presStyleCnt="0">
        <dgm:presLayoutVars>
          <dgm:dir/>
          <dgm:animLvl val="lvl"/>
          <dgm:resizeHandles val="exact"/>
        </dgm:presLayoutVars>
      </dgm:prSet>
      <dgm:spPr/>
    </dgm:pt>
    <dgm:pt modelId="{9365A089-480D-4D9A-8942-7345653884FE}" type="pres">
      <dgm:prSet presAssocID="{08F0DBC6-221D-4B18-996A-80F4551009FA}" presName="linNode" presStyleCnt="0"/>
      <dgm:spPr/>
    </dgm:pt>
    <dgm:pt modelId="{228822C4-F1F2-4136-AE19-E40837533B46}" type="pres">
      <dgm:prSet presAssocID="{08F0DBC6-221D-4B18-996A-80F4551009F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8C19A34-8B7A-4DBB-B56D-98F52C513133}" type="pres">
      <dgm:prSet presAssocID="{08F0DBC6-221D-4B18-996A-80F4551009F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8AF9AE04-3B7C-4833-93F9-DC323C761952}" srcId="{08F0DBC6-221D-4B18-996A-80F4551009FA}" destId="{8A8723DA-302E-46AC-8184-39A6554B3290}" srcOrd="4" destOrd="0" parTransId="{807EA021-349C-4AA9-A516-771B2873E25F}" sibTransId="{2FA2407F-0E12-4C64-A144-C0FC13DBEDA8}"/>
    <dgm:cxn modelId="{92767722-9616-4824-B4AB-F9B160FDCD27}" type="presOf" srcId="{45EC391E-E8A7-42A2-92D7-148F6546C613}" destId="{C8C19A34-8B7A-4DBB-B56D-98F52C513133}" srcOrd="0" destOrd="3" presId="urn:microsoft.com/office/officeart/2005/8/layout/vList5"/>
    <dgm:cxn modelId="{0FB7AF3F-71BE-470C-94E1-314874490963}" type="presOf" srcId="{63350E01-F1AB-40EE-9297-AE787ACC6B34}" destId="{C8C19A34-8B7A-4DBB-B56D-98F52C513133}" srcOrd="0" destOrd="1" presId="urn:microsoft.com/office/officeart/2005/8/layout/vList5"/>
    <dgm:cxn modelId="{C6B0FF63-4862-443D-A639-C40C6179F08F}" srcId="{08F0DBC6-221D-4B18-996A-80F4551009FA}" destId="{63350E01-F1AB-40EE-9297-AE787ACC6B34}" srcOrd="1" destOrd="0" parTransId="{41776771-C39D-4B44-A45A-5A407805EB80}" sibTransId="{9BEA534A-D1B1-4FE0-83FA-14C08F538DFC}"/>
    <dgm:cxn modelId="{515A258F-57F3-4777-B4B9-8B96881AB448}" srcId="{E4FE9ACD-16E4-47E0-9A49-FDFA93FFE4D1}" destId="{08F0DBC6-221D-4B18-996A-80F4551009FA}" srcOrd="0" destOrd="0" parTransId="{19AC896A-BA25-48DD-8502-341861887089}" sibTransId="{F5602982-D264-4513-85EE-C718F723EE2C}"/>
    <dgm:cxn modelId="{3F0DF18F-8007-4159-9163-136790545A6D}" type="presOf" srcId="{8D61D562-0CD8-4E6C-AED2-A52C6BD89A2D}" destId="{C8C19A34-8B7A-4DBB-B56D-98F52C513133}" srcOrd="0" destOrd="0" presId="urn:microsoft.com/office/officeart/2005/8/layout/vList5"/>
    <dgm:cxn modelId="{2CA8CC98-3E33-492B-BD14-577B40CB0875}" type="presOf" srcId="{E4FE9ACD-16E4-47E0-9A49-FDFA93FFE4D1}" destId="{4F790AE4-A1E1-4FB1-92F1-EC062E8FDD5A}" srcOrd="0" destOrd="0" presId="urn:microsoft.com/office/officeart/2005/8/layout/vList5"/>
    <dgm:cxn modelId="{C3F6E3A0-4F0C-4EF1-801D-3DCC7A93E2B4}" srcId="{08F0DBC6-221D-4B18-996A-80F4551009FA}" destId="{68A5D360-6D22-430D-8665-FA731773C83C}" srcOrd="2" destOrd="0" parTransId="{9E5C9136-CE1D-4746-9ECE-C547A080BF97}" sibTransId="{AC1AD9B4-0DEE-4EAA-8ACD-566332195F28}"/>
    <dgm:cxn modelId="{86E349A6-E343-47E3-81E4-507FE89D42D7}" type="presOf" srcId="{08F0DBC6-221D-4B18-996A-80F4551009FA}" destId="{228822C4-F1F2-4136-AE19-E40837533B46}" srcOrd="0" destOrd="0" presId="urn:microsoft.com/office/officeart/2005/8/layout/vList5"/>
    <dgm:cxn modelId="{F8582FC7-12F8-4A25-ACA3-DC44C6112575}" type="presOf" srcId="{8A8723DA-302E-46AC-8184-39A6554B3290}" destId="{C8C19A34-8B7A-4DBB-B56D-98F52C513133}" srcOrd="0" destOrd="4" presId="urn:microsoft.com/office/officeart/2005/8/layout/vList5"/>
    <dgm:cxn modelId="{E1EA7FD1-BE7A-4904-8CDD-9E6EEB309DC7}" type="presOf" srcId="{68A5D360-6D22-430D-8665-FA731773C83C}" destId="{C8C19A34-8B7A-4DBB-B56D-98F52C513133}" srcOrd="0" destOrd="2" presId="urn:microsoft.com/office/officeart/2005/8/layout/vList5"/>
    <dgm:cxn modelId="{133333E0-36BE-4600-841C-6FF730B48D49}" srcId="{08F0DBC6-221D-4B18-996A-80F4551009FA}" destId="{45EC391E-E8A7-42A2-92D7-148F6546C613}" srcOrd="3" destOrd="0" parTransId="{B0FF31CD-C7FE-444A-BC8A-BCB9ADB9F6B4}" sibTransId="{30BB14B6-6B06-4E75-B377-6245CDF84C98}"/>
    <dgm:cxn modelId="{5D399AF3-3544-4CC7-BBAC-058B9F0D057E}" srcId="{08F0DBC6-221D-4B18-996A-80F4551009FA}" destId="{8D61D562-0CD8-4E6C-AED2-A52C6BD89A2D}" srcOrd="0" destOrd="0" parTransId="{CE93ABD8-8E7A-4232-A940-7426D8987801}" sibTransId="{A10D8332-82BD-4666-A8D4-D491AA6F0772}"/>
    <dgm:cxn modelId="{26B06E14-6CA6-4B16-A196-738717A843A2}" type="presParOf" srcId="{4F790AE4-A1E1-4FB1-92F1-EC062E8FDD5A}" destId="{9365A089-480D-4D9A-8942-7345653884FE}" srcOrd="0" destOrd="0" presId="urn:microsoft.com/office/officeart/2005/8/layout/vList5"/>
    <dgm:cxn modelId="{43E65CB9-98D3-45AF-9019-1EFCF4158078}" type="presParOf" srcId="{9365A089-480D-4D9A-8942-7345653884FE}" destId="{228822C4-F1F2-4136-AE19-E40837533B46}" srcOrd="0" destOrd="0" presId="urn:microsoft.com/office/officeart/2005/8/layout/vList5"/>
    <dgm:cxn modelId="{229526CC-E3E2-4504-BE05-3A0B58CB04FD}" type="presParOf" srcId="{9365A089-480D-4D9A-8942-7345653884FE}" destId="{C8C19A34-8B7A-4DBB-B56D-98F52C5131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10D6E-989B-4319-931A-B5F7BC44BB63}">
      <dsp:nvSpPr>
        <dsp:cNvPr id="0" name=""/>
        <dsp:cNvSpPr/>
      </dsp:nvSpPr>
      <dsp:spPr>
        <a:xfrm rot="5400000">
          <a:off x="2974848" y="643127"/>
          <a:ext cx="524256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Reviewed draft evaluation templates with 12 of the 15 elected officers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Held positive and productive discussions concerning duties of the officers and the need for updates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Invited the Chairperson of the Constitution and Bylaws Committee to hear discussions and initiate dialogue within the C&amp;B Committee concerning possible changes</a:t>
          </a:r>
        </a:p>
      </dsp:txBody>
      <dsp:txXfrm rot="-5400000">
        <a:off x="2962657" y="911240"/>
        <a:ext cx="5011023" cy="4730718"/>
      </dsp:txXfrm>
    </dsp:sp>
    <dsp:sp modelId="{BF2885C8-D955-47C2-96A0-9DD1754592EE}">
      <dsp:nvSpPr>
        <dsp:cNvPr id="0" name=""/>
        <dsp:cNvSpPr/>
      </dsp:nvSpPr>
      <dsp:spPr>
        <a:xfrm>
          <a:off x="0" y="0"/>
          <a:ext cx="2962656" cy="655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Overview and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Accomplishments</a:t>
          </a:r>
          <a:endParaRPr lang="en-US" sz="2600" kern="1200" dirty="0"/>
        </a:p>
      </dsp:txBody>
      <dsp:txXfrm>
        <a:off x="144625" y="144625"/>
        <a:ext cx="2673406" cy="6263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19A34-8B7A-4DBB-B56D-98F52C513133}">
      <dsp:nvSpPr>
        <dsp:cNvPr id="0" name=""/>
        <dsp:cNvSpPr/>
      </dsp:nvSpPr>
      <dsp:spPr>
        <a:xfrm rot="5400000">
          <a:off x="2904226" y="653795"/>
          <a:ext cx="5176539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Complete evaluation template reviews with the remaining officers</a:t>
          </a:r>
          <a:endParaRPr lang="en-US" sz="21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Redistribute templates to the officers for review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Work with the Constitution and Bylaws Committee to see if an extension can be granted to receive amendments related to officer duties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Develop timeline for performance review implementation on specified levels &amp; share templates on all levels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Continue discussion on organizational efficiency and incorporate best practices</a:t>
          </a:r>
        </a:p>
      </dsp:txBody>
      <dsp:txXfrm rot="-5400000">
        <a:off x="2907792" y="902579"/>
        <a:ext cx="4917058" cy="4671839"/>
      </dsp:txXfrm>
    </dsp:sp>
    <dsp:sp modelId="{228822C4-F1F2-4136-AE19-E40837533B46}">
      <dsp:nvSpPr>
        <dsp:cNvPr id="0" name=""/>
        <dsp:cNvSpPr/>
      </dsp:nvSpPr>
      <dsp:spPr>
        <a:xfrm>
          <a:off x="0" y="3162"/>
          <a:ext cx="2907792" cy="6470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Next Steps</a:t>
          </a:r>
          <a:endParaRPr lang="en-US" sz="6500" kern="1200" dirty="0"/>
        </a:p>
      </dsp:txBody>
      <dsp:txXfrm>
        <a:off x="141947" y="145109"/>
        <a:ext cx="2623898" cy="618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65543-14F8-4C76-9CEE-70C0A5013B4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C4F1D-3572-4E05-BE06-2B597C67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FBA4C-6A92-4B67-8AE8-9F5941C2E5F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A8527-2DAE-4C31-B950-A0570EFF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9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A8527-2DAE-4C31-B950-A0570EFFF1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A8527-2DAE-4C31-B950-A0570EFFF1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24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A8527-2DAE-4C31-B950-A0570EFFF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2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3127A-F92E-490C-941C-8D2FE3BD7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FBEA-FD99-4DAD-956E-1F56AD7CCFEA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0973-3886-434C-9FCB-75E5E2BE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E95-C44A-4795-9266-36DAD42A0C0F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97CBD-1074-4379-B814-0B51E59B5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C5D87-A78A-42A1-B89B-7ABB9CCD3A1C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E072B-8198-4F8A-B3D0-03CEECC76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501A-7FAC-4DC3-B91A-008E6B789002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0185-1949-4805-A801-921197C03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C386-7702-4E62-8ED5-29AD93B95506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8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FBE17-F6CA-425E-8D28-5AA800ABE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8834-5C33-4284-837E-5EE5A98EE5AE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3F22-74CF-46F9-8200-4CE595D06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40D67-EA29-42B1-9036-4D13D2BEFEE0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0422-720D-44CE-A9E2-76B4608B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DAE1-37C8-4CA1-A4B5-DA38082AD527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DE5D-A3D0-45D6-84C8-6E4AE7EED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FB91-35CE-4DCC-903D-C3E8F36EDDBF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1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A51AF-DB52-4337-A0F2-C4546CB3E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5F43-833B-4DCC-A6EC-43C5198D3DDD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3442D-930D-4D23-8786-410EE80F2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A23D-B7F0-48C5-96A2-2ACE991612FC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A30F78-6ECA-4CD1-9D05-E3741FEF4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032519B-4A65-4363-85E7-58F509D9D5BC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32" y="609600"/>
            <a:ext cx="7620000" cy="3048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2800" dirty="0">
                <a:solidFill>
                  <a:srgbClr val="000099"/>
                </a:solidFill>
              </a:rPr>
            </a:b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44632" y="3514724"/>
            <a:ext cx="7848600" cy="3047999"/>
          </a:xfrm>
        </p:spPr>
        <p:txBody>
          <a:bodyPr>
            <a:normAutofit fontScale="62500" lnSpcReduction="20000"/>
          </a:bodyPr>
          <a:lstStyle/>
          <a:p>
            <a:pPr algn="ctr" eaLnBrk="1" hangingPunct="1"/>
            <a:r>
              <a:rPr lang="en-US" altLang="en-US" sz="6400" b="1" dirty="0">
                <a:solidFill>
                  <a:srgbClr val="000099"/>
                </a:solidFill>
              </a:rPr>
              <a:t>Organizational and Officers</a:t>
            </a:r>
          </a:p>
          <a:p>
            <a:pPr algn="ctr" eaLnBrk="1" hangingPunct="1"/>
            <a:r>
              <a:rPr lang="en-US" altLang="en-US" sz="6400" b="1" dirty="0">
                <a:solidFill>
                  <a:srgbClr val="000099"/>
                </a:solidFill>
              </a:rPr>
              <a:t>Effectiveness Committee</a:t>
            </a:r>
          </a:p>
          <a:p>
            <a:pPr algn="ctr" eaLnBrk="1" hangingPunct="1"/>
            <a:r>
              <a:rPr lang="en-US" altLang="en-US" sz="3200" b="1" dirty="0">
                <a:solidFill>
                  <a:srgbClr val="000099"/>
                </a:solidFill>
              </a:rPr>
              <a:t>Keith E. Britton, Chairperson, 7</a:t>
            </a:r>
            <a:r>
              <a:rPr lang="en-US" altLang="en-US" sz="3200" b="1" baseline="30000" dirty="0">
                <a:solidFill>
                  <a:srgbClr val="000099"/>
                </a:solidFill>
              </a:rPr>
              <a:t>th</a:t>
            </a:r>
            <a:r>
              <a:rPr lang="en-US" altLang="en-US" sz="3200" b="1" dirty="0">
                <a:solidFill>
                  <a:srgbClr val="000099"/>
                </a:solidFill>
              </a:rPr>
              <a:t> Episcopal District</a:t>
            </a:r>
          </a:p>
          <a:p>
            <a:pPr algn="ctr" eaLnBrk="1" hangingPunct="1"/>
            <a:r>
              <a:rPr lang="en-US" altLang="en-US" sz="3200" b="1" dirty="0" err="1">
                <a:solidFill>
                  <a:srgbClr val="000099"/>
                </a:solidFill>
              </a:rPr>
              <a:t>LaTorria</a:t>
            </a:r>
            <a:r>
              <a:rPr lang="en-US" altLang="en-US" sz="3200" b="1" dirty="0">
                <a:solidFill>
                  <a:srgbClr val="000099"/>
                </a:solidFill>
              </a:rPr>
              <a:t> Boykins, Vice-Chair, 12</a:t>
            </a:r>
            <a:r>
              <a:rPr lang="en-US" altLang="en-US" sz="3200" b="1" baseline="30000" dirty="0">
                <a:solidFill>
                  <a:srgbClr val="000099"/>
                </a:solidFill>
              </a:rPr>
              <a:t>th</a:t>
            </a:r>
            <a:r>
              <a:rPr lang="en-US" altLang="en-US" sz="3200" b="1" dirty="0">
                <a:solidFill>
                  <a:srgbClr val="000099"/>
                </a:solidFill>
              </a:rPr>
              <a:t> Episcopal District</a:t>
            </a:r>
          </a:p>
          <a:p>
            <a:pPr algn="ctr" eaLnBrk="1" hangingPunct="1"/>
            <a:endParaRPr lang="en-US" altLang="en-US" sz="24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en-US" altLang="en-US" sz="3200" b="1" dirty="0">
                <a:solidFill>
                  <a:srgbClr val="000099"/>
                </a:solidFill>
              </a:rPr>
              <a:t>Connectional Lay Organization</a:t>
            </a:r>
          </a:p>
          <a:p>
            <a:pPr algn="ctr" eaLnBrk="1" hangingPunct="1"/>
            <a:r>
              <a:rPr lang="en-US" altLang="en-US" sz="3200" b="1" dirty="0">
                <a:solidFill>
                  <a:srgbClr val="000099"/>
                </a:solidFill>
              </a:rPr>
              <a:t>Fall Executive Board Meeting</a:t>
            </a:r>
          </a:p>
          <a:p>
            <a:pPr algn="ctr" eaLnBrk="1" hangingPunct="1"/>
            <a:r>
              <a:rPr lang="en-US" altLang="en-US" sz="3200" b="1" dirty="0">
                <a:solidFill>
                  <a:srgbClr val="000099"/>
                </a:solidFill>
              </a:rPr>
              <a:t>December 9, 2022</a:t>
            </a:r>
          </a:p>
          <a:p>
            <a:pPr algn="ctr" eaLnBrk="1" hangingPunct="1"/>
            <a:endParaRPr lang="en-US" altLang="en-US" sz="2400" b="1" dirty="0">
              <a:solidFill>
                <a:srgbClr val="000099"/>
              </a:solidFill>
            </a:endParaRPr>
          </a:p>
          <a:p>
            <a:pPr algn="ctr" eaLnBrk="1" hangingPunct="1"/>
            <a:endParaRPr lang="en-US" altLang="en-US" sz="2400" dirty="0">
              <a:solidFill>
                <a:schemeClr val="tx1"/>
              </a:solidFill>
            </a:endParaRPr>
          </a:p>
          <a:p>
            <a:pPr algn="ctr" eaLnBrk="1" hangingPunct="1"/>
            <a:endParaRPr lang="en-US" alt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502FF5A-C54A-4A96-9A52-7E63CB7D6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599"/>
            <a:ext cx="3200400" cy="3200400"/>
          </a:xfrm>
          <a:prstGeom prst="rect">
            <a:avLst/>
          </a:prstGeom>
        </p:spPr>
      </p:pic>
      <p:pic>
        <p:nvPicPr>
          <p:cNvPr id="1026" name="Picture 2" descr="Gold Line Png Hd Transparent PNG - 800x161 - Free Download on NicePNG">
            <a:extLst>
              <a:ext uri="{FF2B5EF4-FFF2-40B4-BE49-F238E27FC236}">
                <a16:creationId xmlns:a16="http://schemas.microsoft.com/office/drawing/2014/main" id="{84F024FF-02ED-471D-B9BE-57B886E6CC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39262" r="5122" b="39261"/>
          <a:stretch/>
        </p:blipFill>
        <p:spPr bwMode="auto">
          <a:xfrm rot="5400000">
            <a:off x="5389416" y="3309937"/>
            <a:ext cx="68580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2BDF757-EAA4-479B-A1C7-BB0DBF9C8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80715"/>
              </p:ext>
            </p:extLst>
          </p:nvPr>
        </p:nvGraphicFramePr>
        <p:xfrm>
          <a:off x="1524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Gold Line Png Hd Transparent PNG - 800x161 - Free Download on NicePNG">
            <a:extLst>
              <a:ext uri="{FF2B5EF4-FFF2-40B4-BE49-F238E27FC236}">
                <a16:creationId xmlns:a16="http://schemas.microsoft.com/office/drawing/2014/main" id="{45326870-4F36-49F8-8CF8-CF30DCD1E7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39262" r="5122" b="39261"/>
          <a:stretch/>
        </p:blipFill>
        <p:spPr bwMode="auto">
          <a:xfrm rot="5400000">
            <a:off x="5389416" y="3309937"/>
            <a:ext cx="68580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BA808CF-E418-4CB5-8670-580BAA3D56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1957386" cy="195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3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6E96F8-EF4A-4EF9-8869-D56392E8A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085178"/>
              </p:ext>
            </p:extLst>
          </p:nvPr>
        </p:nvGraphicFramePr>
        <p:xfrm>
          <a:off x="304800" y="228600"/>
          <a:ext cx="8077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Gold Line Png Hd Transparent PNG - 800x161 - Free Download on NicePNG">
            <a:extLst>
              <a:ext uri="{FF2B5EF4-FFF2-40B4-BE49-F238E27FC236}">
                <a16:creationId xmlns:a16="http://schemas.microsoft.com/office/drawing/2014/main" id="{2DD6950C-59C0-4673-9AC9-6A6A3267AF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39262" r="5122" b="39261"/>
          <a:stretch/>
        </p:blipFill>
        <p:spPr bwMode="auto">
          <a:xfrm rot="5400000">
            <a:off x="5389416" y="3309937"/>
            <a:ext cx="68580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C53443E-C2D5-421B-ADED-62DE445E7B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685800"/>
            <a:ext cx="1957386" cy="195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54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33CC33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1630</TotalTime>
  <Words>154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 </vt:lpstr>
      <vt:lpstr>PowerPoint Presentation</vt:lpstr>
      <vt:lpstr>PowerPoint Presentation</vt:lpstr>
    </vt:vector>
  </TitlesOfParts>
  <Company>SmartSource Rentals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METHODIST EPISCOPAL CHURCH 33 BIENNIAL SESSION OF THE CONNECTIONAL LAY ORGANIZATION JULY 27, 2013 ATLANTA, GEORGIA</dc:title>
  <dc:creator>User</dc:creator>
  <cp:lastModifiedBy>Britton, Keith</cp:lastModifiedBy>
  <cp:revision>142</cp:revision>
  <cp:lastPrinted>2015-04-24T15:42:16Z</cp:lastPrinted>
  <dcterms:created xsi:type="dcterms:W3CDTF">2013-07-30T13:37:37Z</dcterms:created>
  <dcterms:modified xsi:type="dcterms:W3CDTF">2022-12-03T02:26:40Z</dcterms:modified>
</cp:coreProperties>
</file>