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64" r:id="rId4"/>
    <p:sldId id="266" r:id="rId5"/>
    <p:sldId id="267" r:id="rId6"/>
    <p:sldId id="268" r:id="rId7"/>
    <p:sldId id="269"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327"/>
  </p:normalViewPr>
  <p:slideViewPr>
    <p:cSldViewPr snapToGrid="0">
      <p:cViewPr varScale="1">
        <p:scale>
          <a:sx n="123" d="100"/>
          <a:sy n="123"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ZA"/>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EF9E3C39-8820-43DF-BEE9-BF2806B67D68}" type="slidenum">
              <a:rPr lang="en-ZA" smtClean="0"/>
              <a:t>‹#›</a:t>
            </a:fld>
            <a:endParaRPr lang="en-ZA"/>
          </a:p>
        </p:txBody>
      </p:sp>
    </p:spTree>
    <p:extLst>
      <p:ext uri="{BB962C8B-B14F-4D97-AF65-F5344CB8AC3E}">
        <p14:creationId xmlns:p14="http://schemas.microsoft.com/office/powerpoint/2010/main" val="34891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CC134-2B0F-4BD1-A14A-2DECC83A3900}" type="datetimeFigureOut">
              <a:rPr lang="en-ZA" smtClean="0"/>
              <a:t>2022/12/03</a:t>
            </a:fld>
            <a:endParaRPr lang="en-ZA"/>
          </a:p>
        </p:txBody>
      </p:sp>
      <p:sp>
        <p:nvSpPr>
          <p:cNvPr id="6" name="Footer Placeholder 5"/>
          <p:cNvSpPr>
            <a:spLocks noGrp="1"/>
          </p:cNvSpPr>
          <p:nvPr>
            <p:ph type="ftr" sz="quarter" idx="11"/>
          </p:nvPr>
        </p:nvSpPr>
        <p:spPr/>
        <p:txBody>
          <a:bodyPr/>
          <a:lstStyle/>
          <a:p>
            <a:endParaRPr lang="en-Z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29077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267682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518259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011433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FCC134-2B0F-4BD1-A14A-2DECC83A3900}" type="datetimeFigureOut">
              <a:rPr lang="en-ZA" smtClean="0"/>
              <a:t>2022/12/03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775727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6FCC134-2B0F-4BD1-A14A-2DECC83A3900}" type="datetimeFigureOut">
              <a:rPr lang="en-ZA" smtClean="0"/>
              <a:t>2022/12/03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815708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2407691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25984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88856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FCC134-2B0F-4BD1-A14A-2DECC83A3900}" type="datetimeFigureOut">
              <a:rPr lang="en-ZA" smtClean="0"/>
              <a:t>2022/12/03</a:t>
            </a:fld>
            <a:endParaRPr lang="en-ZA"/>
          </a:p>
        </p:txBody>
      </p:sp>
      <p:sp>
        <p:nvSpPr>
          <p:cNvPr id="5" name="Footer Placeholder 4"/>
          <p:cNvSpPr>
            <a:spLocks noGrp="1"/>
          </p:cNvSpPr>
          <p:nvPr>
            <p:ph type="ftr" sz="quarter" idx="11"/>
          </p:nvPr>
        </p:nvSpPr>
        <p:spPr/>
        <p:txBody>
          <a:bodyPr/>
          <a:lstStyle/>
          <a:p>
            <a:endParaRPr lang="en-ZA"/>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194253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FCC134-2B0F-4BD1-A14A-2DECC83A3900}" type="datetimeFigureOut">
              <a:rPr lang="en-ZA" smtClean="0"/>
              <a:t>2022/12/03</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6746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FCC134-2B0F-4BD1-A14A-2DECC83A3900}" type="datetimeFigureOut">
              <a:rPr lang="en-ZA" smtClean="0"/>
              <a:t>2022/12/03</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187729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FCC134-2B0F-4BD1-A14A-2DECC83A3900}" type="datetimeFigureOut">
              <a:rPr lang="en-ZA" smtClean="0"/>
              <a:t>2022/12/03</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11196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CC134-2B0F-4BD1-A14A-2DECC83A3900}" type="datetimeFigureOut">
              <a:rPr lang="en-ZA" smtClean="0"/>
              <a:t>2022/12/03</a:t>
            </a:fld>
            <a:endParaRPr lang="en-ZA"/>
          </a:p>
        </p:txBody>
      </p:sp>
      <p:sp>
        <p:nvSpPr>
          <p:cNvPr id="3" name="Footer Placeholder 2"/>
          <p:cNvSpPr>
            <a:spLocks noGrp="1"/>
          </p:cNvSpPr>
          <p:nvPr>
            <p:ph type="ftr" sz="quarter" idx="11"/>
          </p:nvPr>
        </p:nvSpPr>
        <p:spPr/>
        <p:txBody>
          <a:bodyPr/>
          <a:lstStyle/>
          <a:p>
            <a:endParaRPr lang="en-ZA"/>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421783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CC134-2B0F-4BD1-A14A-2DECC83A3900}" type="datetimeFigureOut">
              <a:rPr lang="en-ZA" smtClean="0"/>
              <a:t>2022/12/03</a:t>
            </a:fld>
            <a:endParaRPr lang="en-ZA"/>
          </a:p>
        </p:txBody>
      </p:sp>
      <p:sp>
        <p:nvSpPr>
          <p:cNvPr id="6" name="Footer Placeholder 5"/>
          <p:cNvSpPr>
            <a:spLocks noGrp="1"/>
          </p:cNvSpPr>
          <p:nvPr>
            <p:ph type="ftr" sz="quarter" idx="11"/>
          </p:nvPr>
        </p:nvSpPr>
        <p:spPr/>
        <p:txBody>
          <a:bodyPr/>
          <a:lstStyle/>
          <a:p>
            <a:endParaRPr lang="en-ZA"/>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345570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FCC134-2B0F-4BD1-A14A-2DECC83A3900}" type="datetimeFigureOut">
              <a:rPr lang="en-ZA" smtClean="0"/>
              <a:t>2022/12/03</a:t>
            </a:fld>
            <a:endParaRPr lang="en-ZA"/>
          </a:p>
        </p:txBody>
      </p:sp>
      <p:sp>
        <p:nvSpPr>
          <p:cNvPr id="6" name="Footer Placeholder 5"/>
          <p:cNvSpPr>
            <a:spLocks noGrp="1"/>
          </p:cNvSpPr>
          <p:nvPr>
            <p:ph type="ftr" sz="quarter" idx="11"/>
          </p:nvPr>
        </p:nvSpPr>
        <p:spPr/>
        <p:txBody>
          <a:bodyPr/>
          <a:lstStyle/>
          <a:p>
            <a:endParaRPr lang="en-ZA"/>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F9E3C39-8820-43DF-BEE9-BF2806B67D68}" type="slidenum">
              <a:rPr lang="en-ZA" smtClean="0"/>
              <a:t>‹#›</a:t>
            </a:fld>
            <a:endParaRPr lang="en-ZA"/>
          </a:p>
        </p:txBody>
      </p:sp>
    </p:spTree>
    <p:extLst>
      <p:ext uri="{BB962C8B-B14F-4D97-AF65-F5344CB8AC3E}">
        <p14:creationId xmlns:p14="http://schemas.microsoft.com/office/powerpoint/2010/main" val="276393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6FCC134-2B0F-4BD1-A14A-2DECC83A3900}" type="datetimeFigureOut">
              <a:rPr lang="en-ZA" smtClean="0"/>
              <a:t>2022/12/03</a:t>
            </a:fld>
            <a:endParaRPr lang="en-ZA"/>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ZA"/>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EF9E3C39-8820-43DF-BEE9-BF2806B67D68}" type="slidenum">
              <a:rPr lang="en-ZA" smtClean="0"/>
              <a:t>‹#›</a:t>
            </a:fld>
            <a:endParaRPr lang="en-ZA"/>
          </a:p>
        </p:txBody>
      </p:sp>
    </p:spTree>
    <p:extLst>
      <p:ext uri="{BB962C8B-B14F-4D97-AF65-F5344CB8AC3E}">
        <p14:creationId xmlns:p14="http://schemas.microsoft.com/office/powerpoint/2010/main" val="24623987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2216" y="2099732"/>
            <a:ext cx="8825658" cy="2677648"/>
          </a:xfrm>
        </p:spPr>
        <p:txBody>
          <a:bodyPr>
            <a:normAutofit/>
          </a:bodyPr>
          <a:lstStyle/>
          <a:p>
            <a:pPr algn="ctr"/>
            <a:r>
              <a:rPr lang="en-GB" b="1" dirty="0">
                <a:latin typeface="Lucida Calligraphy" panose="03010101010101010101" pitchFamily="66" charset="0"/>
              </a:rPr>
              <a:t>SECOND EPISCOPAL DISTRICT PRESIDENTS REPORT</a:t>
            </a:r>
            <a:endParaRPr lang="en-ZA" b="1" dirty="0">
              <a:latin typeface="Lucida Calligraphy" panose="03010101010101010101" pitchFamily="66" charset="0"/>
            </a:endParaRPr>
          </a:p>
        </p:txBody>
      </p:sp>
      <p:sp>
        <p:nvSpPr>
          <p:cNvPr id="3" name="Subtitle 2"/>
          <p:cNvSpPr>
            <a:spLocks noGrp="1"/>
          </p:cNvSpPr>
          <p:nvPr>
            <p:ph type="subTitle" idx="1"/>
          </p:nvPr>
        </p:nvSpPr>
        <p:spPr>
          <a:xfrm>
            <a:off x="1154955" y="4777380"/>
            <a:ext cx="8825658" cy="1127474"/>
          </a:xfrm>
        </p:spPr>
        <p:txBody>
          <a:bodyPr>
            <a:normAutofit lnSpcReduction="10000"/>
          </a:bodyPr>
          <a:lstStyle/>
          <a:p>
            <a:pPr algn="ctr"/>
            <a:r>
              <a:rPr lang="en-ZA" dirty="0"/>
              <a:t>MATTHEW Douglas, President</a:t>
            </a:r>
          </a:p>
          <a:p>
            <a:pPr algn="ctr"/>
            <a:r>
              <a:rPr lang="en-ZA" dirty="0"/>
              <a:t>Felecia Commodore, Director of Lay Activities</a:t>
            </a:r>
          </a:p>
          <a:p>
            <a:pPr algn="ctr"/>
            <a:r>
              <a:rPr lang="en-ZA" dirty="0"/>
              <a:t>Adam Johnston, Young Adult Representative</a:t>
            </a:r>
          </a:p>
        </p:txBody>
      </p:sp>
      <p:pic>
        <p:nvPicPr>
          <p:cNvPr id="4" name="Picture 3"/>
          <p:cNvPicPr>
            <a:picLocks noChangeAspect="1"/>
          </p:cNvPicPr>
          <p:nvPr/>
        </p:nvPicPr>
        <p:blipFill>
          <a:blip r:embed="rId2"/>
          <a:stretch>
            <a:fillRect/>
          </a:stretch>
        </p:blipFill>
        <p:spPr>
          <a:xfrm>
            <a:off x="10195135" y="5078449"/>
            <a:ext cx="1505843" cy="1292464"/>
          </a:xfrm>
          <a:prstGeom prst="rect">
            <a:avLst/>
          </a:prstGeom>
        </p:spPr>
      </p:pic>
    </p:spTree>
    <p:extLst>
      <p:ext uri="{BB962C8B-B14F-4D97-AF65-F5344CB8AC3E}">
        <p14:creationId xmlns:p14="http://schemas.microsoft.com/office/powerpoint/2010/main" val="260990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latin typeface="Lucida Calligraphy" panose="03010101010101010101" pitchFamily="66" charset="0"/>
              </a:rPr>
              <a:t>MEMBERSHIP</a:t>
            </a:r>
          </a:p>
        </p:txBody>
      </p:sp>
      <p:sp>
        <p:nvSpPr>
          <p:cNvPr id="3" name="Content Placeholder 2"/>
          <p:cNvSpPr>
            <a:spLocks noGrp="1"/>
          </p:cNvSpPr>
          <p:nvPr>
            <p:ph idx="1"/>
          </p:nvPr>
        </p:nvSpPr>
        <p:spPr/>
        <p:txBody>
          <a:bodyPr/>
          <a:lstStyle/>
          <a:p>
            <a:r>
              <a:rPr lang="en-ZA" dirty="0"/>
              <a:t>Number of active Lay Organization members in the 2</a:t>
            </a:r>
            <a:r>
              <a:rPr lang="en-ZA" baseline="30000" dirty="0"/>
              <a:t>nd</a:t>
            </a:r>
            <a:r>
              <a:rPr lang="en-ZA" dirty="0"/>
              <a:t> district is 1,986; representing over 150 Lay Organizations.</a:t>
            </a:r>
          </a:p>
          <a:p>
            <a:r>
              <a:rPr lang="en-ZA" dirty="0"/>
              <a:t>Number of Young adults who are members of the Lay Organization in the 2</a:t>
            </a:r>
            <a:r>
              <a:rPr lang="en-ZA" baseline="30000" dirty="0"/>
              <a:t>nd</a:t>
            </a:r>
            <a:r>
              <a:rPr lang="en-ZA" dirty="0"/>
              <a:t> district is 90.</a:t>
            </a:r>
          </a:p>
        </p:txBody>
      </p:sp>
    </p:spTree>
    <p:extLst>
      <p:ext uri="{BB962C8B-B14F-4D97-AF65-F5344CB8AC3E}">
        <p14:creationId xmlns:p14="http://schemas.microsoft.com/office/powerpoint/2010/main" val="3367882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3200" dirty="0">
                <a:latin typeface="Lucida Calligraphy" panose="03010101010101010101" pitchFamily="66" charset="0"/>
              </a:rPr>
              <a:t>TRAINING</a:t>
            </a:r>
          </a:p>
        </p:txBody>
      </p:sp>
      <p:sp>
        <p:nvSpPr>
          <p:cNvPr id="3" name="Content Placeholder 2"/>
          <p:cNvSpPr>
            <a:spLocks noGrp="1"/>
          </p:cNvSpPr>
          <p:nvPr>
            <p:ph idx="1"/>
          </p:nvPr>
        </p:nvSpPr>
        <p:spPr/>
        <p:txBody>
          <a:bodyPr/>
          <a:lstStyle/>
          <a:p>
            <a:r>
              <a:rPr lang="en-ZA" dirty="0"/>
              <a:t>Book Discussion with Pastor Jay Augustine Author of </a:t>
            </a:r>
            <a:r>
              <a:rPr lang="en-ZA" b="1" dirty="0"/>
              <a:t>Called to Reconciliation (Justice, Diversity and Inclusion) </a:t>
            </a:r>
          </a:p>
          <a:p>
            <a:r>
              <a:rPr lang="en-ZA" dirty="0"/>
              <a:t>Listen, Learn Lead Empowerment Session</a:t>
            </a:r>
          </a:p>
          <a:p>
            <a:r>
              <a:rPr lang="en-ZA" dirty="0"/>
              <a:t>CLO Legislation Process Review</a:t>
            </a:r>
          </a:p>
          <a:p>
            <a:r>
              <a:rPr lang="en-ZA" dirty="0"/>
              <a:t>Cybersecurity Presentation: Hacking vs Phishing</a:t>
            </a:r>
          </a:p>
          <a:p>
            <a:r>
              <a:rPr lang="en-ZA" dirty="0"/>
              <a:t>Electoral College Presentation </a:t>
            </a:r>
          </a:p>
          <a:p>
            <a:r>
              <a:rPr lang="en-ZA" dirty="0"/>
              <a:t>Intergenerational Leadership: Passing the Baton and Bridging the Gap)</a:t>
            </a:r>
          </a:p>
          <a:p>
            <a:endParaRPr lang="en-ZA" dirty="0"/>
          </a:p>
        </p:txBody>
      </p:sp>
    </p:spTree>
    <p:extLst>
      <p:ext uri="{BB962C8B-B14F-4D97-AF65-F5344CB8AC3E}">
        <p14:creationId xmlns:p14="http://schemas.microsoft.com/office/powerpoint/2010/main" val="3753594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96696"/>
            <a:ext cx="8761413" cy="683936"/>
          </a:xfrm>
        </p:spPr>
        <p:txBody>
          <a:bodyPr/>
          <a:lstStyle/>
          <a:p>
            <a:pPr algn="ctr"/>
            <a:r>
              <a:rPr lang="en-ZA" sz="3200" dirty="0">
                <a:latin typeface="Lucida Calligraphy" panose="03010101010101010101" pitchFamily="66" charset="0"/>
              </a:rPr>
              <a:t>ACCOMPLISHMENTS</a:t>
            </a:r>
          </a:p>
        </p:txBody>
      </p:sp>
      <p:sp>
        <p:nvSpPr>
          <p:cNvPr id="3" name="Content Placeholder 2"/>
          <p:cNvSpPr>
            <a:spLocks noGrp="1"/>
          </p:cNvSpPr>
          <p:nvPr>
            <p:ph idx="1"/>
          </p:nvPr>
        </p:nvSpPr>
        <p:spPr/>
        <p:txBody>
          <a:bodyPr>
            <a:normAutofit/>
          </a:bodyPr>
          <a:lstStyle/>
          <a:p>
            <a:r>
              <a:rPr lang="en-ZA" dirty="0"/>
              <a:t>The SEDLO has been intentional with </a:t>
            </a:r>
            <a:r>
              <a:rPr lang="en-ZA" dirty="0" err="1"/>
              <a:t>S.O.A.R.ing</a:t>
            </a:r>
            <a:r>
              <a:rPr lang="en-ZA" dirty="0"/>
              <a:t>. Most organizations prior pandemic used the SWOT analysis to gauge where their organization stood and to point out weaknesses. By using the principles established in </a:t>
            </a:r>
            <a:r>
              <a:rPr lang="en-ZA" b="1" i="1" dirty="0"/>
              <a:t>The Thin book SOAR </a:t>
            </a:r>
            <a:r>
              <a:rPr lang="en-ZA" dirty="0"/>
              <a:t>by Jacqueline </a:t>
            </a:r>
            <a:r>
              <a:rPr lang="en-ZA" dirty="0" err="1"/>
              <a:t>Stravros</a:t>
            </a:r>
            <a:r>
              <a:rPr lang="en-ZA" dirty="0"/>
              <a:t> and Gina Hinrichs, we are being intentional with identifying </a:t>
            </a:r>
            <a:r>
              <a:rPr lang="en-ZA" b="1" dirty="0"/>
              <a:t>Strengths</a:t>
            </a:r>
            <a:r>
              <a:rPr lang="en-ZA" dirty="0"/>
              <a:t>, </a:t>
            </a:r>
            <a:r>
              <a:rPr lang="en-ZA" b="1" dirty="0"/>
              <a:t>Opportunities</a:t>
            </a:r>
            <a:r>
              <a:rPr lang="en-ZA" dirty="0"/>
              <a:t>, </a:t>
            </a:r>
            <a:r>
              <a:rPr lang="en-ZA" b="1" dirty="0"/>
              <a:t>Aspirations</a:t>
            </a:r>
            <a:r>
              <a:rPr lang="en-ZA" dirty="0"/>
              <a:t> and </a:t>
            </a:r>
            <a:r>
              <a:rPr lang="en-ZA" b="1" dirty="0"/>
              <a:t>Results</a:t>
            </a:r>
          </a:p>
          <a:p>
            <a:r>
              <a:rPr lang="en-ZA" dirty="0"/>
              <a:t>I am proud of the manner in which all 5 annual conferences within the SEDLO (Baltimore, Washington, Virginia, North Carolina and Western North Carolina) have continued to operator in a hybrid manner to continue the work of the lay organization where they are planted and </a:t>
            </a:r>
            <a:r>
              <a:rPr lang="en-ZA" b="1" dirty="0" err="1"/>
              <a:t>S.O.A.R.</a:t>
            </a:r>
            <a:r>
              <a:rPr lang="en-ZA" dirty="0" err="1"/>
              <a:t>ing</a:t>
            </a:r>
            <a:r>
              <a:rPr lang="en-ZA" dirty="0"/>
              <a:t> to Solve for the work ahead.</a:t>
            </a:r>
          </a:p>
          <a:p>
            <a:pPr marL="0" indent="0">
              <a:buNone/>
            </a:pPr>
            <a:endParaRPr lang="en-ZA" dirty="0"/>
          </a:p>
        </p:txBody>
      </p:sp>
    </p:spTree>
    <p:extLst>
      <p:ext uri="{BB962C8B-B14F-4D97-AF65-F5344CB8AC3E}">
        <p14:creationId xmlns:p14="http://schemas.microsoft.com/office/powerpoint/2010/main" val="569353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3200" dirty="0">
                <a:latin typeface="Lucida Calligraphy" panose="03010101010101010101" pitchFamily="66" charset="0"/>
              </a:rPr>
              <a:t>Opportunities</a:t>
            </a:r>
          </a:p>
        </p:txBody>
      </p:sp>
      <p:sp>
        <p:nvSpPr>
          <p:cNvPr id="3" name="Content Placeholder 2"/>
          <p:cNvSpPr>
            <a:spLocks noGrp="1"/>
          </p:cNvSpPr>
          <p:nvPr>
            <p:ph idx="1"/>
          </p:nvPr>
        </p:nvSpPr>
        <p:spPr/>
        <p:txBody>
          <a:bodyPr/>
          <a:lstStyle/>
          <a:p>
            <a:r>
              <a:rPr lang="en-ZA" dirty="0"/>
              <a:t>A lot of our churches are still in hybrid models of worshiping and holding meetings. So the level of consistency ebbs and flows from conference to conference and throughout the district as a whole. This is an opportunity to continually create new paradigms of ministry to be modelled and to tweak the way in which our organizations have been operating in the last few months to date. </a:t>
            </a:r>
          </a:p>
          <a:p>
            <a:r>
              <a:rPr lang="en-ZA" dirty="0"/>
              <a:t>Challenge the urge to go back to the status quo. Far too many of our churches have fallen back into the silos they were in pre pandemic and others simply chosen not to cast their net on the other side of their ministry. </a:t>
            </a:r>
          </a:p>
        </p:txBody>
      </p:sp>
    </p:spTree>
    <p:extLst>
      <p:ext uri="{BB962C8B-B14F-4D97-AF65-F5344CB8AC3E}">
        <p14:creationId xmlns:p14="http://schemas.microsoft.com/office/powerpoint/2010/main" val="3631278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a:latin typeface="Lucida Calligraphy" panose="03010101010101010101" pitchFamily="66" charset="0"/>
              </a:rPr>
              <a:t>CHALLENGES</a:t>
            </a:r>
            <a:r>
              <a:rPr lang="en-ZA" dirty="0"/>
              <a:t> – </a:t>
            </a:r>
            <a:r>
              <a:rPr lang="en-ZA" sz="3200" dirty="0">
                <a:latin typeface="Lucida Calligraphy" panose="03010101010101010101" pitchFamily="66" charset="0"/>
              </a:rPr>
              <a:t>HOW</a:t>
            </a:r>
            <a:r>
              <a:rPr lang="en-ZA" dirty="0"/>
              <a:t> </a:t>
            </a:r>
            <a:r>
              <a:rPr lang="en-ZA" dirty="0">
                <a:latin typeface="Lucida Calligraphy" panose="03010101010101010101" pitchFamily="66" charset="0"/>
              </a:rPr>
              <a:t>CAN WE HELP</a:t>
            </a:r>
          </a:p>
        </p:txBody>
      </p:sp>
      <p:sp>
        <p:nvSpPr>
          <p:cNvPr id="3" name="Content Placeholder 2"/>
          <p:cNvSpPr>
            <a:spLocks noGrp="1"/>
          </p:cNvSpPr>
          <p:nvPr>
            <p:ph idx="1"/>
          </p:nvPr>
        </p:nvSpPr>
        <p:spPr/>
        <p:txBody>
          <a:bodyPr/>
          <a:lstStyle/>
          <a:p>
            <a:r>
              <a:rPr lang="en-ZA" dirty="0"/>
              <a:t>The CLO can create more meaningful think tanks and brainstorming sessions to ensure the trainings being offered are relevant to the current conditions that many of our churches are facing and hopeful spark fresh ideas.</a:t>
            </a:r>
          </a:p>
          <a:p>
            <a:r>
              <a:rPr lang="en-ZA" dirty="0"/>
              <a:t>Hold more symposium style conversations about the current state of our Zion and the harsh realities that we are facing as a denomination. Not to bash; but to support, provide a laity prospective/ insight and help guide the overall narrative. </a:t>
            </a:r>
          </a:p>
        </p:txBody>
      </p:sp>
    </p:spTree>
    <p:extLst>
      <p:ext uri="{BB962C8B-B14F-4D97-AF65-F5344CB8AC3E}">
        <p14:creationId xmlns:p14="http://schemas.microsoft.com/office/powerpoint/2010/main" val="375034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31" name="Group 1030">
            <a:extLst>
              <a:ext uri="{FF2B5EF4-FFF2-40B4-BE49-F238E27FC236}">
                <a16:creationId xmlns:a16="http://schemas.microsoft.com/office/drawing/2014/main" id="{5A992EA8-A2AE-480C-BFF9-7B13464397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032" name="Rectangle 1031">
              <a:extLst>
                <a:ext uri="{FF2B5EF4-FFF2-40B4-BE49-F238E27FC236}">
                  <a16:creationId xmlns:a16="http://schemas.microsoft.com/office/drawing/2014/main" id="{0F6F97DA-7406-453D-9AB4-28B0891BB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33" name="Oval 1032">
              <a:extLst>
                <a:ext uri="{FF2B5EF4-FFF2-40B4-BE49-F238E27FC236}">
                  <a16:creationId xmlns:a16="http://schemas.microsoft.com/office/drawing/2014/main" id="{31D171A9-30C8-4156-8EAF-50888EBE7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34" name="Oval 1033">
              <a:extLst>
                <a:ext uri="{FF2B5EF4-FFF2-40B4-BE49-F238E27FC236}">
                  <a16:creationId xmlns:a16="http://schemas.microsoft.com/office/drawing/2014/main" id="{C52A6C74-8DC4-4902-962C-0DAFD7F9B5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35" name="Oval 1034">
              <a:extLst>
                <a:ext uri="{FF2B5EF4-FFF2-40B4-BE49-F238E27FC236}">
                  <a16:creationId xmlns:a16="http://schemas.microsoft.com/office/drawing/2014/main" id="{D34C65DE-5132-426E-9E92-81CB9EFF8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36" name="Oval 1035">
              <a:extLst>
                <a:ext uri="{FF2B5EF4-FFF2-40B4-BE49-F238E27FC236}">
                  <a16:creationId xmlns:a16="http://schemas.microsoft.com/office/drawing/2014/main" id="{463FE9C4-150E-4C97-A21E-53B7CD261A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37" name="Oval 1036">
              <a:extLst>
                <a:ext uri="{FF2B5EF4-FFF2-40B4-BE49-F238E27FC236}">
                  <a16:creationId xmlns:a16="http://schemas.microsoft.com/office/drawing/2014/main" id="{F4DD7FA2-5B3A-4DD2-BA1A-735CC86BAA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38" name="Freeform 5">
              <a:extLst>
                <a:ext uri="{FF2B5EF4-FFF2-40B4-BE49-F238E27FC236}">
                  <a16:creationId xmlns:a16="http://schemas.microsoft.com/office/drawing/2014/main" id="{B11D6824-D097-439B-9956-5436E5111A9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040" name="Rectangle 1039">
            <a:extLst>
              <a:ext uri="{FF2B5EF4-FFF2-40B4-BE49-F238E27FC236}">
                <a16:creationId xmlns:a16="http://schemas.microsoft.com/office/drawing/2014/main" id="{5669AB50-4CAD-4D10-A09A-A0C01AF9E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231023" y="1215719"/>
            <a:ext cx="3382297" cy="3281957"/>
          </a:xfrm>
        </p:spPr>
        <p:txBody>
          <a:bodyPr vert="horz" lIns="91440" tIns="45720" rIns="91440" bIns="45720" rtlCol="0" anchor="b">
            <a:normAutofit/>
          </a:bodyPr>
          <a:lstStyle/>
          <a:p>
            <a:r>
              <a:rPr lang="en-US" sz="5400" b="0" i="0" kern="1200" dirty="0">
                <a:solidFill>
                  <a:schemeClr val="bg2"/>
                </a:solidFill>
                <a:latin typeface="+mj-lt"/>
                <a:ea typeface="+mj-ea"/>
                <a:cs typeface="+mj-cs"/>
              </a:rPr>
              <a:t>IN Memory Of:</a:t>
            </a:r>
          </a:p>
        </p:txBody>
      </p:sp>
      <p:pic>
        <p:nvPicPr>
          <p:cNvPr id="1026" name="Picture 2">
            <a:extLst>
              <a:ext uri="{FF2B5EF4-FFF2-40B4-BE49-F238E27FC236}">
                <a16:creationId xmlns:a16="http://schemas.microsoft.com/office/drawing/2014/main" id="{E8DF5F03-BFDC-646D-F3C2-2F97DF9CE56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5126181" y="1114621"/>
            <a:ext cx="4664363" cy="4628758"/>
          </a:xfrm>
          <a:prstGeom prst="roundRect">
            <a:avLst>
              <a:gd name="adj" fmla="val 1858"/>
            </a:avLst>
          </a:prstGeom>
          <a:noFill/>
          <a:effectLst>
            <a:outerShdw blurRad="50800" dist="50800" dir="54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475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sz="3200" dirty="0">
                <a:latin typeface="Lucida Calligraphy" panose="03010101010101010101" pitchFamily="66" charset="0"/>
              </a:rPr>
              <a:t>UPCOMING EVENTS</a:t>
            </a:r>
          </a:p>
        </p:txBody>
      </p:sp>
      <p:pic>
        <p:nvPicPr>
          <p:cNvPr id="2050" name="Picture 2">
            <a:extLst>
              <a:ext uri="{FF2B5EF4-FFF2-40B4-BE49-F238E27FC236}">
                <a16:creationId xmlns:a16="http://schemas.microsoft.com/office/drawing/2014/main" id="{C191C366-7DF3-781A-1792-5565316BF1F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67354" y="2475345"/>
            <a:ext cx="4257555" cy="4137891"/>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a:extLst>
              <a:ext uri="{FF2B5EF4-FFF2-40B4-BE49-F238E27FC236}">
                <a16:creationId xmlns:a16="http://schemas.microsoft.com/office/drawing/2014/main" id="{27FC4B76-DF04-5ED6-FEF7-BC18DE92791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a:extLst>
              <a:ext uri="{FF2B5EF4-FFF2-40B4-BE49-F238E27FC236}">
                <a16:creationId xmlns:a16="http://schemas.microsoft.com/office/drawing/2014/main" id="{82727C9F-6984-9479-BA76-E33EF9B744C5}"/>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a:extLst>
              <a:ext uri="{FF2B5EF4-FFF2-40B4-BE49-F238E27FC236}">
                <a16:creationId xmlns:a16="http://schemas.microsoft.com/office/drawing/2014/main" id="{E1BE3010-6C94-4D08-6DAB-D1EFF15F44A8}"/>
              </a:ext>
            </a:extLst>
          </p:cNvPr>
          <p:cNvPicPr>
            <a:picLocks noChangeAspect="1"/>
          </p:cNvPicPr>
          <p:nvPr/>
        </p:nvPicPr>
        <p:blipFill>
          <a:blip r:embed="rId3"/>
          <a:stretch>
            <a:fillRect/>
          </a:stretch>
        </p:blipFill>
        <p:spPr>
          <a:xfrm>
            <a:off x="7233248" y="2696660"/>
            <a:ext cx="3096057" cy="3229426"/>
          </a:xfrm>
          <a:prstGeom prst="rect">
            <a:avLst/>
          </a:prstGeom>
        </p:spPr>
      </p:pic>
      <p:cxnSp>
        <p:nvCxnSpPr>
          <p:cNvPr id="10" name="Straight Arrow Connector 9">
            <a:extLst>
              <a:ext uri="{FF2B5EF4-FFF2-40B4-BE49-F238E27FC236}">
                <a16:creationId xmlns:a16="http://schemas.microsoft.com/office/drawing/2014/main" id="{7B7DC3F0-92F8-D919-BBE8-1645C52CAD80}"/>
              </a:ext>
            </a:extLst>
          </p:cNvPr>
          <p:cNvCxnSpPr>
            <a:cxnSpLocks/>
          </p:cNvCxnSpPr>
          <p:nvPr/>
        </p:nvCxnSpPr>
        <p:spPr>
          <a:xfrm flipV="1">
            <a:off x="5648036" y="4638964"/>
            <a:ext cx="1527679" cy="374458"/>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3529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1070</TotalTime>
  <Words>451</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Lucida Calligraphy</vt:lpstr>
      <vt:lpstr>Wingdings 3</vt:lpstr>
      <vt:lpstr>Ion Boardroom</vt:lpstr>
      <vt:lpstr>SECOND EPISCOPAL DISTRICT PRESIDENTS REPORT</vt:lpstr>
      <vt:lpstr>MEMBERSHIP</vt:lpstr>
      <vt:lpstr>TRAINING</vt:lpstr>
      <vt:lpstr>ACCOMPLISHMENTS</vt:lpstr>
      <vt:lpstr>Opportunities</vt:lpstr>
      <vt:lpstr>CHALLENGES – HOW CAN WE HELP</vt:lpstr>
      <vt:lpstr>IN Memory Of:</vt:lpstr>
      <vt:lpstr>UPCOMING EVENTS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EPISCOPAL PRESIDENTS’MEETING 11TH SEPTEMBER 2021</dc:title>
  <dc:creator>lesit</dc:creator>
  <cp:lastModifiedBy>Matthew C. Douglas</cp:lastModifiedBy>
  <cp:revision>26</cp:revision>
  <dcterms:created xsi:type="dcterms:W3CDTF">2021-09-11T06:59:31Z</dcterms:created>
  <dcterms:modified xsi:type="dcterms:W3CDTF">2022-12-03T21:59:51Z</dcterms:modified>
</cp:coreProperties>
</file>