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70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>
        <p:scale>
          <a:sx n="75" d="100"/>
          <a:sy n="75" d="100"/>
        </p:scale>
        <p:origin x="54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9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07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768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825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143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5727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57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691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8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85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25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4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2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783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5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9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23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77" y="1607363"/>
            <a:ext cx="8825658" cy="267764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Lucida Calligraphy" panose="03010101010101010101" pitchFamily="66" charset="0"/>
              </a:rPr>
              <a:t>CLO REPORTING TEMPLATE – EPISCOPAL DISTRICT PRESIDENTS</a:t>
            </a:r>
            <a:endParaRPr lang="en-ZA" b="1" dirty="0"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3091" y="4389216"/>
            <a:ext cx="8825658" cy="1292463"/>
          </a:xfrm>
        </p:spPr>
        <p:txBody>
          <a:bodyPr>
            <a:no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</a:rPr>
              <a:t>18</a:t>
            </a:r>
            <a:r>
              <a:rPr lang="en-GB" sz="2000" b="1" baseline="30000" dirty="0">
                <a:solidFill>
                  <a:srgbClr val="FFFF00"/>
                </a:solidFill>
              </a:rPr>
              <a:t>th</a:t>
            </a:r>
            <a:r>
              <a:rPr lang="en-GB" sz="2000" b="1" dirty="0">
                <a:solidFill>
                  <a:srgbClr val="FFFF00"/>
                </a:solidFill>
              </a:rPr>
              <a:t> episcopal </a:t>
            </a:r>
            <a:r>
              <a:rPr lang="en-GB" sz="2000" b="1" dirty="0" smtClean="0">
                <a:solidFill>
                  <a:srgbClr val="FFFF00"/>
                </a:solidFill>
              </a:rPr>
              <a:t>district </a:t>
            </a:r>
            <a:endParaRPr lang="en-GB" sz="2000" b="1" dirty="0">
              <a:solidFill>
                <a:srgbClr val="FFFF00"/>
              </a:solidFill>
            </a:endParaRPr>
          </a:p>
          <a:p>
            <a:pPr algn="ctr"/>
            <a:r>
              <a:rPr lang="en-GB" sz="2000" b="1" dirty="0">
                <a:solidFill>
                  <a:srgbClr val="FFFF00"/>
                </a:solidFill>
              </a:rPr>
              <a:t>lay organization</a:t>
            </a:r>
            <a:endParaRPr lang="en-ZA" sz="20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135" y="5078449"/>
            <a:ext cx="1505843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THE FOLLOWING MUST BE ADDRESSED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Membership including Young adults – growth or lack thereof.</a:t>
            </a:r>
          </a:p>
          <a:p>
            <a:r>
              <a:rPr lang="en-ZA" dirty="0"/>
              <a:t>Young adult participation</a:t>
            </a:r>
          </a:p>
          <a:p>
            <a:r>
              <a:rPr lang="en-ZA" dirty="0"/>
              <a:t>Training – </a:t>
            </a:r>
            <a:r>
              <a:rPr lang="en-GB" dirty="0"/>
              <a:t>how many training programs have you embarked on as a district? </a:t>
            </a:r>
          </a:p>
          <a:p>
            <a:r>
              <a:rPr lang="en-GB" dirty="0"/>
              <a:t>Stakeholders engagement</a:t>
            </a:r>
          </a:p>
          <a:p>
            <a:r>
              <a:rPr lang="en-GB" dirty="0"/>
              <a:t>Accomplishments</a:t>
            </a:r>
          </a:p>
          <a:p>
            <a:r>
              <a:rPr lang="en-ZA" dirty="0"/>
              <a:t>Challenges </a:t>
            </a:r>
          </a:p>
          <a:p>
            <a:r>
              <a:rPr lang="en-ZA" dirty="0"/>
              <a:t>how can we help with regards to your challenges.</a:t>
            </a:r>
          </a:p>
          <a:p>
            <a:r>
              <a:rPr lang="en-ZA" dirty="0"/>
              <a:t>Upcoming events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157" y="5472178"/>
            <a:ext cx="1505843" cy="138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Lucida Calligraphy" panose="03010101010101010101" pitchFamily="66" charset="0"/>
              </a:rPr>
              <a:t>MEMBERSHIP</a:t>
            </a:r>
            <a:br>
              <a:rPr lang="en-ZA" dirty="0">
                <a:latin typeface="Lucida Calligraphy" panose="03010101010101010101" pitchFamily="66" charset="0"/>
              </a:rPr>
            </a:br>
            <a:r>
              <a:rPr lang="en-ZA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 </a:t>
            </a:r>
            <a:endParaRPr lang="en-ZA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b="1" dirty="0"/>
              <a:t>Number of active Lay Organisation members </a:t>
            </a:r>
            <a:r>
              <a:rPr lang="en-ZA" b="1" dirty="0" smtClean="0"/>
              <a:t>is 116 </a:t>
            </a:r>
            <a:endParaRPr lang="en-ZA" dirty="0"/>
          </a:p>
          <a:p>
            <a:pPr algn="just"/>
            <a:r>
              <a:rPr lang="en-ZA" b="1" dirty="0"/>
              <a:t>Number of Young adults who are members of the Lay Organisation </a:t>
            </a:r>
            <a:r>
              <a:rPr lang="en-ZA" b="1" dirty="0" smtClean="0"/>
              <a:t>is 2</a:t>
            </a:r>
          </a:p>
          <a:p>
            <a:pPr algn="just"/>
            <a:r>
              <a:rPr lang="en-ZA" b="1" dirty="0" smtClean="0"/>
              <a:t>Only 3 conferences (Botswana, Lesotho and North-East Lesotho) reported.</a:t>
            </a:r>
          </a:p>
          <a:p>
            <a:pPr algn="just"/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36788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/>
              <a:t>What training programmes have you embarked on as a district</a:t>
            </a:r>
          </a:p>
          <a:p>
            <a:r>
              <a:rPr lang="en-ZA" sz="1800" b="1" i="0" u="none" strike="noStrike" baseline="0" dirty="0">
                <a:solidFill>
                  <a:srgbClr val="000000"/>
                </a:solidFill>
              </a:rPr>
              <a:t>Training </a:t>
            </a:r>
            <a:r>
              <a:rPr lang="en-ZA" sz="1800" b="1" i="0" u="none" strike="noStrike" baseline="0" dirty="0" smtClean="0">
                <a:solidFill>
                  <a:srgbClr val="000000"/>
                </a:solidFill>
              </a:rPr>
              <a:t>at Episcopal</a:t>
            </a:r>
            <a:r>
              <a:rPr lang="en-ZA" sz="1800" b="1" i="0" u="none" strike="noStrike" dirty="0" smtClean="0">
                <a:solidFill>
                  <a:srgbClr val="000000"/>
                </a:solidFill>
              </a:rPr>
              <a:t> level 3-Three topics covered (Church membership growth drive, Post </a:t>
            </a:r>
            <a:r>
              <a:rPr lang="en-ZA" b="1" dirty="0" err="1">
                <a:solidFill>
                  <a:srgbClr val="000000"/>
                </a:solidFill>
              </a:rPr>
              <a:t>C</a:t>
            </a:r>
            <a:r>
              <a:rPr lang="en-ZA" sz="1800" b="1" i="0" u="none" strike="noStrike" dirty="0" err="1" smtClean="0">
                <a:solidFill>
                  <a:srgbClr val="000000"/>
                </a:solidFill>
              </a:rPr>
              <a:t>ovid</a:t>
            </a:r>
            <a:r>
              <a:rPr lang="en-ZA" sz="1800" b="1" i="0" u="none" strike="noStrike" dirty="0" smtClean="0">
                <a:solidFill>
                  <a:srgbClr val="000000"/>
                </a:solidFill>
              </a:rPr>
              <a:t> 19 restoration and deliberation in local churches and duties </a:t>
            </a:r>
            <a:r>
              <a:rPr lang="en-ZA" b="1" dirty="0" smtClean="0">
                <a:solidFill>
                  <a:srgbClr val="000000"/>
                </a:solidFill>
              </a:rPr>
              <a:t>&amp; </a:t>
            </a:r>
            <a:r>
              <a:rPr lang="en-ZA" b="1" dirty="0">
                <a:solidFill>
                  <a:srgbClr val="000000"/>
                </a:solidFill>
              </a:rPr>
              <a:t>responsibilities </a:t>
            </a:r>
            <a:r>
              <a:rPr lang="en-ZA" b="1" dirty="0" smtClean="0">
                <a:solidFill>
                  <a:srgbClr val="000000"/>
                </a:solidFill>
              </a:rPr>
              <a:t>of Officers</a:t>
            </a:r>
            <a:r>
              <a:rPr lang="en-ZA" b="1" dirty="0">
                <a:solidFill>
                  <a:srgbClr val="000000"/>
                </a:solidFill>
              </a:rPr>
              <a:t>)</a:t>
            </a:r>
            <a:endParaRPr lang="en-ZA" sz="1800" b="1" i="0" u="none" strike="noStrike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ZA" sz="2400" b="1" dirty="0" smtClean="0">
                <a:solidFill>
                  <a:srgbClr val="000000"/>
                </a:solidFill>
                <a:latin typeface="Lucida Handwriting" panose="03010101010101010101" pitchFamily="66" charset="0"/>
              </a:rPr>
              <a:t>CONFERENCE LEVEL</a:t>
            </a:r>
            <a:endParaRPr lang="en-ZA" sz="2400" b="1" i="0" u="none" strike="noStrike" dirty="0" smtClean="0">
              <a:solidFill>
                <a:srgbClr val="000000"/>
              </a:solidFill>
              <a:latin typeface="Lucida Handwriting" panose="03010101010101010101" pitchFamily="66" charset="0"/>
            </a:endParaRPr>
          </a:p>
          <a:p>
            <a:r>
              <a:rPr lang="en-ZA" sz="1800" b="1" i="0" u="none" strike="noStrike" baseline="0" dirty="0" smtClean="0">
                <a:solidFill>
                  <a:srgbClr val="000000"/>
                </a:solidFill>
              </a:rPr>
              <a:t> </a:t>
            </a:r>
            <a:r>
              <a:rPr lang="en-ZA" sz="1800" b="1" i="0" u="none" strike="noStrike" baseline="0" dirty="0">
                <a:solidFill>
                  <a:srgbClr val="000000"/>
                </a:solidFill>
              </a:rPr>
              <a:t>Parliamentary Procedure</a:t>
            </a:r>
          </a:p>
          <a:p>
            <a:r>
              <a:rPr lang="en-GB" sz="1800" b="1" i="0" u="none" strike="noStrike" baseline="0" dirty="0">
                <a:solidFill>
                  <a:srgbClr val="000000"/>
                </a:solidFill>
              </a:rPr>
              <a:t>Training Workshop on the Youth serving in the Church </a:t>
            </a:r>
            <a:endParaRPr lang="en-ZA" b="1" dirty="0">
              <a:solidFill>
                <a:srgbClr val="000000"/>
              </a:solidFill>
            </a:endParaRPr>
          </a:p>
          <a:p>
            <a:r>
              <a:rPr lang="en-ZA" sz="1800" b="1" i="0" u="none" strike="noStrike" baseline="0" dirty="0">
                <a:solidFill>
                  <a:srgbClr val="000000"/>
                </a:solidFill>
              </a:rPr>
              <a:t>Training </a:t>
            </a:r>
            <a:r>
              <a:rPr lang="en-GB" sz="1800" b="1" i="0" u="none" strike="noStrike" baseline="0" dirty="0">
                <a:solidFill>
                  <a:srgbClr val="000000"/>
                </a:solidFill>
              </a:rPr>
              <a:t>Workshop </a:t>
            </a:r>
            <a:r>
              <a:rPr lang="en-ZA" sz="1800" b="1" i="0" u="none" strike="noStrike" baseline="0" dirty="0">
                <a:solidFill>
                  <a:srgbClr val="000000"/>
                </a:solidFill>
              </a:rPr>
              <a:t>on Stewardship</a:t>
            </a:r>
          </a:p>
          <a:p>
            <a:r>
              <a:rPr lang="en-GB" sz="1800" b="1" i="0" u="none" strike="noStrike" baseline="0" dirty="0">
                <a:solidFill>
                  <a:srgbClr val="000000"/>
                </a:solidFill>
              </a:rPr>
              <a:t>Training Workshop for Elected Officers </a:t>
            </a:r>
            <a:endParaRPr lang="en-GB" sz="1800" b="1" i="0" u="none" strike="noStrike" baseline="0" dirty="0" smtClean="0">
              <a:solidFill>
                <a:srgbClr val="000000"/>
              </a:solidFill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359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Cont</a:t>
            </a:r>
            <a:r>
              <a:rPr lang="en-US" dirty="0" smtClean="0"/>
              <a:t>.…..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Lay Mission Statement Purpose and Objective</a:t>
            </a:r>
          </a:p>
          <a:p>
            <a:r>
              <a:rPr lang="en-US" b="1" dirty="0" smtClean="0"/>
              <a:t>The role of Laity in the growth of the church</a:t>
            </a:r>
          </a:p>
          <a:p>
            <a:r>
              <a:rPr lang="en-US" b="1" dirty="0" smtClean="0"/>
              <a:t>The role of youth in the church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398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96696"/>
            <a:ext cx="8761413" cy="683936"/>
          </a:xfrm>
        </p:spPr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5004"/>
            <a:ext cx="8761412" cy="3416300"/>
          </a:xfrm>
        </p:spPr>
        <p:txBody>
          <a:bodyPr>
            <a:noAutofit/>
          </a:bodyPr>
          <a:lstStyle/>
          <a:p>
            <a:endParaRPr lang="en-ZA" b="1" i="0" u="none" strike="noStrike" baseline="0" dirty="0" smtClean="0">
              <a:solidFill>
                <a:srgbClr val="000000"/>
              </a:solidFill>
            </a:endParaRPr>
          </a:p>
          <a:p>
            <a:r>
              <a:rPr lang="en-ZA" b="1" i="0" u="none" strike="noStrike" baseline="0" dirty="0" smtClean="0">
                <a:solidFill>
                  <a:srgbClr val="000000"/>
                </a:solidFill>
              </a:rPr>
              <a:t>Lay Conventions held</a:t>
            </a:r>
          </a:p>
          <a:p>
            <a:r>
              <a:rPr lang="en-ZA" b="1" dirty="0" smtClean="0">
                <a:solidFill>
                  <a:srgbClr val="000000"/>
                </a:solidFill>
              </a:rPr>
              <a:t>Reported at annual Conferences meetings</a:t>
            </a:r>
          </a:p>
          <a:p>
            <a:r>
              <a:rPr lang="en-ZA" b="1" dirty="0" smtClean="0">
                <a:solidFill>
                  <a:srgbClr val="000000"/>
                </a:solidFill>
              </a:rPr>
              <a:t>Delegates to the Lay Connectional biennial Convention elected</a:t>
            </a:r>
          </a:p>
          <a:p>
            <a:pPr marL="0" indent="0">
              <a:buNone/>
            </a:pPr>
            <a:endParaRPr lang="en-ZA" b="0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Lay members not active(Poor attendance of meetings both physical and virtual)</a:t>
            </a:r>
          </a:p>
          <a:p>
            <a:r>
              <a:rPr lang="en-GB" b="1" dirty="0" smtClean="0"/>
              <a:t>Geographical location of the conferences (Language barrier and distance covered)  </a:t>
            </a:r>
          </a:p>
          <a:p>
            <a:r>
              <a:rPr lang="en-GB" b="1" dirty="0" smtClean="0"/>
              <a:t>Majority of church members not employed (affecting finances)</a:t>
            </a:r>
          </a:p>
          <a:p>
            <a:r>
              <a:rPr lang="en-GB" b="1" dirty="0" smtClean="0"/>
              <a:t>Small and old Church Structures</a:t>
            </a:r>
          </a:p>
          <a:p>
            <a:r>
              <a:rPr lang="en-GB" b="1" dirty="0" smtClean="0"/>
              <a:t>Low number of members joining Lay Organisation</a:t>
            </a:r>
          </a:p>
          <a:p>
            <a:r>
              <a:rPr lang="en-GB" b="1" dirty="0" smtClean="0"/>
              <a:t>Accessibility to the book of Discipline and Robert Rules of Order</a:t>
            </a:r>
          </a:p>
          <a:p>
            <a:pPr algn="just"/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63127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Lucida Calligraphy" panose="03010101010101010101" pitchFamily="66" charset="0"/>
              </a:rPr>
              <a:t>CHALLENGES</a:t>
            </a:r>
            <a:r>
              <a:rPr lang="en-ZA" dirty="0"/>
              <a:t> – </a:t>
            </a:r>
            <a:r>
              <a:rPr lang="en-ZA" sz="3200" dirty="0">
                <a:latin typeface="Lucida Calligraphy" panose="03010101010101010101" pitchFamily="66" charset="0"/>
              </a:rPr>
              <a:t>HOW</a:t>
            </a:r>
            <a:r>
              <a:rPr lang="en-ZA" dirty="0"/>
              <a:t> </a:t>
            </a:r>
            <a:r>
              <a:rPr lang="en-ZA" dirty="0">
                <a:latin typeface="Lucida Calligraphy" panose="03010101010101010101" pitchFamily="66" charset="0"/>
              </a:rPr>
              <a:t>CAN WE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smtClean="0"/>
              <a:t>Training on importance of Laity.</a:t>
            </a:r>
          </a:p>
          <a:p>
            <a:pPr algn="just"/>
            <a:r>
              <a:rPr lang="en-GB" b="1" dirty="0" smtClean="0"/>
              <a:t>Construction of one(1) Sanctuary per Conference in five years time.</a:t>
            </a:r>
          </a:p>
          <a:p>
            <a:pPr algn="just"/>
            <a:r>
              <a:rPr lang="en-GB" b="1" dirty="0" smtClean="0"/>
              <a:t>Assistance with </a:t>
            </a:r>
            <a:r>
              <a:rPr lang="en-GB" b="1" dirty="0"/>
              <a:t>a</a:t>
            </a:r>
            <a:r>
              <a:rPr lang="en-GB" b="1" dirty="0" smtClean="0"/>
              <a:t>ccessibility </a:t>
            </a:r>
            <a:r>
              <a:rPr lang="en-GB" b="1" dirty="0"/>
              <a:t>to the book of Discipline and Robert Rules of </a:t>
            </a:r>
            <a:r>
              <a:rPr lang="en-GB" b="1" dirty="0" smtClean="0"/>
              <a:t>Order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37503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Meetings: 1</a:t>
            </a:r>
            <a:r>
              <a:rPr lang="en-ZA" b="1" baseline="30000" dirty="0" smtClean="0"/>
              <a:t>st</a:t>
            </a:r>
            <a:r>
              <a:rPr lang="en-ZA" b="1" dirty="0" smtClean="0"/>
              <a:t> quarter,2</a:t>
            </a:r>
            <a:r>
              <a:rPr lang="en-ZA" b="1" baseline="30000" dirty="0" smtClean="0"/>
              <a:t>nd</a:t>
            </a:r>
            <a:r>
              <a:rPr lang="en-ZA" b="1" dirty="0" smtClean="0"/>
              <a:t> quarter,3</a:t>
            </a:r>
            <a:r>
              <a:rPr lang="en-ZA" b="1" baseline="30000" dirty="0" smtClean="0"/>
              <a:t>rd</a:t>
            </a:r>
            <a:r>
              <a:rPr lang="en-ZA" b="1" dirty="0" smtClean="0"/>
              <a:t> quarter </a:t>
            </a:r>
          </a:p>
          <a:p>
            <a:r>
              <a:rPr lang="en-ZA" b="1" dirty="0" smtClean="0"/>
              <a:t>Convention 4</a:t>
            </a:r>
            <a:r>
              <a:rPr lang="en-ZA" b="1" baseline="30000" dirty="0" smtClean="0"/>
              <a:t>th</a:t>
            </a:r>
            <a:r>
              <a:rPr lang="en-ZA" b="1" dirty="0" smtClean="0"/>
              <a:t> quarter</a:t>
            </a:r>
          </a:p>
          <a:p>
            <a:r>
              <a:rPr lang="en-ZA" b="1" dirty="0" smtClean="0"/>
              <a:t>Attend to CLO Meetings</a:t>
            </a:r>
          </a:p>
          <a:p>
            <a:r>
              <a:rPr lang="en-ZA" b="1" dirty="0" smtClean="0"/>
              <a:t>Attend to LOADI Meetings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30475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1116</TotalTime>
  <Words>315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Lucida Calligraphy</vt:lpstr>
      <vt:lpstr>Lucida Handwriting</vt:lpstr>
      <vt:lpstr>Wingdings 3</vt:lpstr>
      <vt:lpstr>Ion Boardroom</vt:lpstr>
      <vt:lpstr>CLO REPORTING TEMPLATE – EPISCOPAL DISTRICT PRESIDENTS</vt:lpstr>
      <vt:lpstr>THE FOLLOWING MUST BE ADDRESSED</vt:lpstr>
      <vt:lpstr>MEMBERSHIP  </vt:lpstr>
      <vt:lpstr>TRAINING</vt:lpstr>
      <vt:lpstr>Cont.…..</vt:lpstr>
      <vt:lpstr>ACCOMPLISHMENTS</vt:lpstr>
      <vt:lpstr>CHALLENGES</vt:lpstr>
      <vt:lpstr>CHALLENGES – HOW CAN WE HELP</vt:lpstr>
      <vt:lpstr>UPCOMING EVENTS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EPISCOPAL PRESIDENTS’MEETING 11TH SEPTEMBER 2021</dc:title>
  <dc:creator>lesit</dc:creator>
  <cp:lastModifiedBy>Phillip Tlhage</cp:lastModifiedBy>
  <cp:revision>34</cp:revision>
  <dcterms:created xsi:type="dcterms:W3CDTF">2021-09-11T06:59:31Z</dcterms:created>
  <dcterms:modified xsi:type="dcterms:W3CDTF">2022-11-30T09:52:58Z</dcterms:modified>
</cp:coreProperties>
</file>