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64" r:id="rId5"/>
    <p:sldId id="266"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ZA"/>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F9E3C39-8820-43DF-BEE9-BF2806B67D68}" type="slidenum">
              <a:rPr lang="en-ZA" smtClean="0"/>
              <a:t>‹#›</a:t>
            </a:fld>
            <a:endParaRPr lang="en-ZA"/>
          </a:p>
        </p:txBody>
      </p:sp>
    </p:spTree>
    <p:extLst>
      <p:ext uri="{BB962C8B-B14F-4D97-AF65-F5344CB8AC3E}">
        <p14:creationId xmlns:p14="http://schemas.microsoft.com/office/powerpoint/2010/main" val="34891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9077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6768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518259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011433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775727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8157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24076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5984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88856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194253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6746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18772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FCC134-2B0F-4BD1-A14A-2DECC83A3900}" type="datetimeFigureOut">
              <a:rPr lang="en-ZA" smtClean="0"/>
              <a:t>2022/12/03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11196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CC134-2B0F-4BD1-A14A-2DECC83A3900}" type="datetimeFigureOut">
              <a:rPr lang="en-ZA" smtClean="0"/>
              <a:t>2022/12/03</a:t>
            </a:fld>
            <a:endParaRPr lang="en-ZA"/>
          </a:p>
        </p:txBody>
      </p:sp>
      <p:sp>
        <p:nvSpPr>
          <p:cNvPr id="3" name="Footer Placeholder 2"/>
          <p:cNvSpPr>
            <a:spLocks noGrp="1"/>
          </p:cNvSpPr>
          <p:nvPr>
            <p:ph type="ftr" sz="quarter" idx="11"/>
          </p:nvPr>
        </p:nvSpPr>
        <p:spPr/>
        <p:txBody>
          <a:bodyPr/>
          <a:lstStyle/>
          <a:p>
            <a:endParaRPr lang="en-Z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1783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34557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276393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6FCC134-2B0F-4BD1-A14A-2DECC83A3900}" type="datetimeFigureOut">
              <a:rPr lang="en-ZA" smtClean="0"/>
              <a:t>2022/12/03</a:t>
            </a:fld>
            <a:endParaRPr lang="en-ZA"/>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ZA"/>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F9E3C39-8820-43DF-BEE9-BF2806B67D68}" type="slidenum">
              <a:rPr lang="en-ZA" smtClean="0"/>
              <a:t>‹#›</a:t>
            </a:fld>
            <a:endParaRPr lang="en-ZA"/>
          </a:p>
        </p:txBody>
      </p:sp>
    </p:spTree>
    <p:extLst>
      <p:ext uri="{BB962C8B-B14F-4D97-AF65-F5344CB8AC3E}">
        <p14:creationId xmlns:p14="http://schemas.microsoft.com/office/powerpoint/2010/main" val="2462398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2216" y="2099732"/>
            <a:ext cx="8825658" cy="2677648"/>
          </a:xfrm>
        </p:spPr>
        <p:txBody>
          <a:bodyPr>
            <a:normAutofit fontScale="90000"/>
          </a:bodyPr>
          <a:lstStyle/>
          <a:p>
            <a:pPr algn="ctr"/>
            <a:r>
              <a:rPr lang="en-GB" b="1" dirty="0">
                <a:latin typeface="Lucida Calligraphy" panose="03010101010101010101" pitchFamily="66" charset="0"/>
              </a:rPr>
              <a:t>CLO REPORTING TEMPLATE – EPISCOPAL DISTRICT PRESIDENTS</a:t>
            </a:r>
            <a:endParaRPr lang="en-ZA" b="1" dirty="0">
              <a:latin typeface="Lucida Calligraphy" panose="03010101010101010101" pitchFamily="66" charset="0"/>
            </a:endParaRPr>
          </a:p>
        </p:txBody>
      </p:sp>
      <p:sp>
        <p:nvSpPr>
          <p:cNvPr id="3" name="Subtitle 2"/>
          <p:cNvSpPr>
            <a:spLocks noGrp="1"/>
          </p:cNvSpPr>
          <p:nvPr>
            <p:ph type="subTitle" idx="1"/>
          </p:nvPr>
        </p:nvSpPr>
        <p:spPr/>
        <p:txBody>
          <a:bodyPr/>
          <a:lstStyle/>
          <a:p>
            <a:r>
              <a:rPr lang="en-ZA" dirty="0"/>
              <a:t>14</a:t>
            </a:r>
            <a:r>
              <a:rPr lang="en-ZA" baseline="30000" dirty="0"/>
              <a:t>th</a:t>
            </a:r>
            <a:r>
              <a:rPr lang="en-ZA" dirty="0"/>
              <a:t> Episcopal district Lay Organization</a:t>
            </a:r>
          </a:p>
        </p:txBody>
      </p:sp>
      <p:pic>
        <p:nvPicPr>
          <p:cNvPr id="4" name="Picture 3"/>
          <p:cNvPicPr>
            <a:picLocks noChangeAspect="1"/>
          </p:cNvPicPr>
          <p:nvPr/>
        </p:nvPicPr>
        <p:blipFill>
          <a:blip r:embed="rId2"/>
          <a:stretch>
            <a:fillRect/>
          </a:stretch>
        </p:blipFill>
        <p:spPr>
          <a:xfrm>
            <a:off x="10195135" y="5078449"/>
            <a:ext cx="1505843" cy="1292464"/>
          </a:xfrm>
          <a:prstGeom prst="rect">
            <a:avLst/>
          </a:prstGeom>
        </p:spPr>
      </p:pic>
    </p:spTree>
    <p:extLst>
      <p:ext uri="{BB962C8B-B14F-4D97-AF65-F5344CB8AC3E}">
        <p14:creationId xmlns:p14="http://schemas.microsoft.com/office/powerpoint/2010/main" val="260990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THE FOLLOWING MUST BE ADDRESSED</a:t>
            </a:r>
            <a:endParaRPr lang="en-ZA" dirty="0"/>
          </a:p>
        </p:txBody>
      </p:sp>
      <p:sp>
        <p:nvSpPr>
          <p:cNvPr id="3" name="Content Placeholder 2"/>
          <p:cNvSpPr>
            <a:spLocks noGrp="1"/>
          </p:cNvSpPr>
          <p:nvPr>
            <p:ph idx="1"/>
          </p:nvPr>
        </p:nvSpPr>
        <p:spPr/>
        <p:txBody>
          <a:bodyPr>
            <a:normAutofit lnSpcReduction="10000"/>
          </a:bodyPr>
          <a:lstStyle/>
          <a:p>
            <a:r>
              <a:rPr lang="en-ZA" dirty="0"/>
              <a:t>Membership including Young adults – growth or lack thereof.</a:t>
            </a:r>
          </a:p>
          <a:p>
            <a:r>
              <a:rPr lang="en-ZA" dirty="0"/>
              <a:t>Young </a:t>
            </a:r>
            <a:r>
              <a:rPr lang="en-ZA"/>
              <a:t>adult participation</a:t>
            </a:r>
            <a:endParaRPr lang="en-ZA" dirty="0"/>
          </a:p>
          <a:p>
            <a:r>
              <a:rPr lang="en-ZA" dirty="0"/>
              <a:t>Training – </a:t>
            </a:r>
            <a:r>
              <a:rPr lang="en-GB" dirty="0"/>
              <a:t>how many training programs have you embarked on as a district? </a:t>
            </a:r>
          </a:p>
          <a:p>
            <a:r>
              <a:rPr lang="en-GB" dirty="0"/>
              <a:t>Stakeholders engagement</a:t>
            </a:r>
          </a:p>
          <a:p>
            <a:r>
              <a:rPr lang="en-GB" dirty="0"/>
              <a:t>Accomplishments</a:t>
            </a:r>
          </a:p>
          <a:p>
            <a:r>
              <a:rPr lang="en-ZA" dirty="0"/>
              <a:t>Challenges </a:t>
            </a:r>
          </a:p>
          <a:p>
            <a:r>
              <a:rPr lang="en-ZA" dirty="0"/>
              <a:t>how can we help with regards to your challenges.</a:t>
            </a:r>
          </a:p>
          <a:p>
            <a:r>
              <a:rPr lang="en-ZA" dirty="0"/>
              <a:t>Upcoming events</a:t>
            </a:r>
          </a:p>
          <a:p>
            <a:endParaRPr lang="en-ZA" dirty="0"/>
          </a:p>
          <a:p>
            <a:endParaRPr lang="en-ZA" dirty="0"/>
          </a:p>
          <a:p>
            <a:endParaRPr lang="en-ZA" dirty="0"/>
          </a:p>
        </p:txBody>
      </p:sp>
      <p:pic>
        <p:nvPicPr>
          <p:cNvPr id="4" name="Picture 3"/>
          <p:cNvPicPr>
            <a:picLocks noChangeAspect="1"/>
          </p:cNvPicPr>
          <p:nvPr/>
        </p:nvPicPr>
        <p:blipFill>
          <a:blip r:embed="rId2"/>
          <a:stretch>
            <a:fillRect/>
          </a:stretch>
        </p:blipFill>
        <p:spPr>
          <a:xfrm>
            <a:off x="10686157" y="5472178"/>
            <a:ext cx="1505843" cy="1385822"/>
          </a:xfrm>
          <a:prstGeom prst="rect">
            <a:avLst/>
          </a:prstGeom>
        </p:spPr>
      </p:pic>
    </p:spTree>
    <p:extLst>
      <p:ext uri="{BB962C8B-B14F-4D97-AF65-F5344CB8AC3E}">
        <p14:creationId xmlns:p14="http://schemas.microsoft.com/office/powerpoint/2010/main" val="109945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latin typeface="Lucida Calligraphy" panose="03010101010101010101" pitchFamily="66" charset="0"/>
              </a:rPr>
              <a:t>MEMBERSHIP</a:t>
            </a:r>
          </a:p>
        </p:txBody>
      </p:sp>
      <p:sp>
        <p:nvSpPr>
          <p:cNvPr id="3" name="Content Placeholder 2"/>
          <p:cNvSpPr>
            <a:spLocks noGrp="1"/>
          </p:cNvSpPr>
          <p:nvPr>
            <p:ph idx="1"/>
          </p:nvPr>
        </p:nvSpPr>
        <p:spPr/>
        <p:txBody>
          <a:bodyPr/>
          <a:lstStyle/>
          <a:p>
            <a:r>
              <a:rPr lang="en-ZA" dirty="0"/>
              <a:t>Number of active Lay Organisation members in your district.</a:t>
            </a:r>
          </a:p>
          <a:p>
            <a:pPr marL="0" indent="0">
              <a:buNone/>
            </a:pPr>
            <a:r>
              <a:rPr lang="en-ZA" dirty="0"/>
              <a:t>       2,334. this figure is based on 2019 report to the 36</a:t>
            </a:r>
            <a:r>
              <a:rPr lang="en-ZA" baseline="30000" dirty="0"/>
              <a:t>th</a:t>
            </a:r>
            <a:r>
              <a:rPr lang="en-ZA" dirty="0"/>
              <a:t> Biennial Convention.</a:t>
            </a:r>
          </a:p>
          <a:p>
            <a:pPr marL="0" indent="0">
              <a:buNone/>
            </a:pPr>
            <a:r>
              <a:rPr lang="en-ZA" dirty="0"/>
              <a:t>  An updated  lay registry is  being considered as part of  the planned activities for  the pending 38</a:t>
            </a:r>
            <a:r>
              <a:rPr lang="en-ZA" baseline="30000" dirty="0"/>
              <a:t>th</a:t>
            </a:r>
            <a:r>
              <a:rPr lang="en-ZA" dirty="0"/>
              <a:t> Biennial convention</a:t>
            </a:r>
          </a:p>
          <a:p>
            <a:r>
              <a:rPr lang="en-ZA" dirty="0"/>
              <a:t>Number of Young adults who are members of the Lay Organisation in your district.</a:t>
            </a:r>
          </a:p>
          <a:p>
            <a:pPr marL="0" indent="0">
              <a:buNone/>
            </a:pPr>
            <a:r>
              <a:rPr lang="en-ZA" dirty="0"/>
              <a:t>The total number of young adults:935. This is 40% of the total membership</a:t>
            </a:r>
          </a:p>
        </p:txBody>
      </p:sp>
    </p:spTree>
    <p:extLst>
      <p:ext uri="{BB962C8B-B14F-4D97-AF65-F5344CB8AC3E}">
        <p14:creationId xmlns:p14="http://schemas.microsoft.com/office/powerpoint/2010/main" val="336788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TRAINING</a:t>
            </a:r>
          </a:p>
        </p:txBody>
      </p:sp>
      <p:sp>
        <p:nvSpPr>
          <p:cNvPr id="3" name="Content Placeholder 2"/>
          <p:cNvSpPr>
            <a:spLocks noGrp="1"/>
          </p:cNvSpPr>
          <p:nvPr>
            <p:ph idx="1"/>
          </p:nvPr>
        </p:nvSpPr>
        <p:spPr>
          <a:xfrm>
            <a:off x="1154954" y="2603500"/>
            <a:ext cx="9299685" cy="3416300"/>
          </a:xfrm>
        </p:spPr>
        <p:txBody>
          <a:bodyPr/>
          <a:lstStyle/>
          <a:p>
            <a:r>
              <a:rPr lang="en-ZA" dirty="0"/>
              <a:t>What training programmes have you embarked on as a district</a:t>
            </a:r>
          </a:p>
          <a:p>
            <a:pPr marL="457200" lvl="1" indent="0">
              <a:buNone/>
            </a:pPr>
            <a:r>
              <a:rPr lang="en-ZA" sz="1800" dirty="0"/>
              <a:t>The below training programmes have been earmarked for the next  five months:</a:t>
            </a:r>
          </a:p>
          <a:p>
            <a:pPr lvl="1"/>
            <a:r>
              <a:rPr lang="en-ZA" sz="1800" dirty="0"/>
              <a:t>Teaching and training: Constitution and  Bylaws of the Lay Organization</a:t>
            </a:r>
          </a:p>
          <a:p>
            <a:pPr lvl="1"/>
            <a:r>
              <a:rPr lang="en-ZA" sz="1800" dirty="0"/>
              <a:t>The AME Church: Tradition and History</a:t>
            </a:r>
          </a:p>
          <a:p>
            <a:pPr lvl="1"/>
            <a:r>
              <a:rPr lang="en-ZA" sz="1800" dirty="0"/>
              <a:t>Conferences, Departments and Boards: Composition, membership &amp; timing</a:t>
            </a:r>
          </a:p>
          <a:p>
            <a:pPr lvl="1"/>
            <a:r>
              <a:rPr lang="en-ZA" sz="1800" dirty="0"/>
              <a:t>Leadership within the church and the community.</a:t>
            </a:r>
          </a:p>
          <a:p>
            <a:endParaRPr lang="en-ZA" dirty="0"/>
          </a:p>
          <a:p>
            <a:endParaRPr lang="en-ZA" dirty="0"/>
          </a:p>
        </p:txBody>
      </p:sp>
    </p:spTree>
    <p:extLst>
      <p:ext uri="{BB962C8B-B14F-4D97-AF65-F5344CB8AC3E}">
        <p14:creationId xmlns:p14="http://schemas.microsoft.com/office/powerpoint/2010/main" val="3753594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96696"/>
            <a:ext cx="8761413" cy="683936"/>
          </a:xfrm>
        </p:spPr>
        <p:txBody>
          <a:bodyPr/>
          <a:lstStyle/>
          <a:p>
            <a:pPr algn="ctr"/>
            <a:r>
              <a:rPr lang="en-ZA" sz="3200" dirty="0">
                <a:latin typeface="Lucida Calligraphy" panose="03010101010101010101" pitchFamily="66" charset="0"/>
              </a:rPr>
              <a:t>ACCOMPLISHMENTS</a:t>
            </a:r>
          </a:p>
        </p:txBody>
      </p:sp>
      <p:sp>
        <p:nvSpPr>
          <p:cNvPr id="3" name="Content Placeholder 2"/>
          <p:cNvSpPr>
            <a:spLocks noGrp="1"/>
          </p:cNvSpPr>
          <p:nvPr>
            <p:ph idx="1"/>
          </p:nvPr>
        </p:nvSpPr>
        <p:spPr>
          <a:xfrm>
            <a:off x="1154955" y="2068082"/>
            <a:ext cx="8761412" cy="3951718"/>
          </a:xfrm>
        </p:spPr>
        <p:txBody>
          <a:bodyPr>
            <a:normAutofit fontScale="92500" lnSpcReduction="20000"/>
          </a:bodyPr>
          <a:lstStyle/>
          <a:p>
            <a:pPr marL="0" indent="0">
              <a:buNone/>
            </a:pPr>
            <a:r>
              <a:rPr lang="en-ZA" dirty="0"/>
              <a:t>  The below highlights a few of  our accomplishments:</a:t>
            </a:r>
          </a:p>
          <a:p>
            <a:pPr>
              <a:buFont typeface="+mj-lt"/>
              <a:buAutoNum type="arabicPeriod"/>
            </a:pPr>
            <a:r>
              <a:rPr lang="en-ZA" dirty="0"/>
              <a:t>A successful elections  organized by  CLO’s President, Mr. </a:t>
            </a:r>
            <a:r>
              <a:rPr lang="en-ZA" dirty="0" err="1"/>
              <a:t>Makiti</a:t>
            </a:r>
            <a:r>
              <a:rPr lang="en-ZA" dirty="0"/>
              <a:t> that birthed  a new corps of  officers at the recent Christian Education Congress(CEC) held  in  Sierra Leone</a:t>
            </a:r>
          </a:p>
          <a:p>
            <a:pPr>
              <a:buFont typeface="+mj-lt"/>
              <a:buAutoNum type="arabicPeriod"/>
            </a:pPr>
            <a:r>
              <a:rPr lang="en-ZA" dirty="0"/>
              <a:t>Two meetings(Zoom and  in person)  have been successfully held and new plans &amp;  activities set into motion</a:t>
            </a:r>
          </a:p>
          <a:p>
            <a:pPr>
              <a:buFont typeface="+mj-lt"/>
              <a:buAutoNum type="arabicPeriod"/>
            </a:pPr>
            <a:r>
              <a:rPr lang="en-ZA" dirty="0"/>
              <a:t>A good number of lay persons in recent times have attended and  participated in the CEC  held in Ghana and  Sierra Leone</a:t>
            </a:r>
          </a:p>
          <a:p>
            <a:pPr>
              <a:buFont typeface="+mj-lt"/>
              <a:buAutoNum type="arabicPeriod"/>
            </a:pPr>
            <a:r>
              <a:rPr lang="en-ZA" dirty="0"/>
              <a:t>Registration of nine(9) Episcopal Officers to attend the upcoming Fall Executive Board meeting in December. This is the largest number  to attend any board meeting or Biennial convention in the last three years</a:t>
            </a:r>
          </a:p>
          <a:p>
            <a:pPr>
              <a:buFont typeface="+mj-lt"/>
              <a:buAutoNum type="arabicPeriod"/>
            </a:pPr>
            <a:r>
              <a:rPr lang="en-ZA" dirty="0"/>
              <a:t>Established two(2) WhatsApp accounts for the District; one for  the Episcopal Officers, ONLY and  the other for  the entire14th  District for information sharing  dissemination.</a:t>
            </a:r>
          </a:p>
          <a:p>
            <a:pPr>
              <a:buFont typeface="+mj-lt"/>
              <a:buAutoNum type="arabicPeriod"/>
            </a:pPr>
            <a:endParaRPr lang="en-ZA" dirty="0"/>
          </a:p>
          <a:p>
            <a:endParaRPr lang="en-ZA" dirty="0"/>
          </a:p>
        </p:txBody>
      </p:sp>
    </p:spTree>
    <p:extLst>
      <p:ext uri="{BB962C8B-B14F-4D97-AF65-F5344CB8AC3E}">
        <p14:creationId xmlns:p14="http://schemas.microsoft.com/office/powerpoint/2010/main" val="56935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CHALLENGES</a:t>
            </a:r>
          </a:p>
        </p:txBody>
      </p:sp>
      <p:sp>
        <p:nvSpPr>
          <p:cNvPr id="3" name="Content Placeholder 2"/>
          <p:cNvSpPr>
            <a:spLocks noGrp="1"/>
          </p:cNvSpPr>
          <p:nvPr>
            <p:ph idx="1"/>
          </p:nvPr>
        </p:nvSpPr>
        <p:spPr/>
        <p:txBody>
          <a:bodyPr>
            <a:normAutofit lnSpcReduction="10000"/>
          </a:bodyPr>
          <a:lstStyle/>
          <a:p>
            <a:pPr marL="0" indent="0">
              <a:buNone/>
            </a:pPr>
            <a:r>
              <a:rPr lang="en-ZA" dirty="0"/>
              <a:t>The challenges are numerous. However,  we highlights a few of them that are critical to  our success</a:t>
            </a:r>
          </a:p>
          <a:p>
            <a:pPr>
              <a:buFont typeface="+mj-lt"/>
              <a:buAutoNum type="arabicPeriod"/>
            </a:pPr>
            <a:r>
              <a:rPr lang="en-ZA" dirty="0"/>
              <a:t> Communication barriers with the annual conferences due to the lack of   leadership structures</a:t>
            </a:r>
          </a:p>
          <a:p>
            <a:pPr>
              <a:buFont typeface="+mj-lt"/>
              <a:buAutoNum type="arabicPeriod"/>
            </a:pPr>
            <a:r>
              <a:rPr lang="en-ZA" dirty="0"/>
              <a:t> Lacked of an official accurate Lay Registry that captures the laity in the various annual conferences; lack of youth participation</a:t>
            </a:r>
          </a:p>
          <a:p>
            <a:pPr>
              <a:buFont typeface="+mj-lt"/>
              <a:buAutoNum type="arabicPeriod"/>
            </a:pPr>
            <a:r>
              <a:rPr lang="en-ZA" dirty="0"/>
              <a:t> Budgetary constraints, which have deprived us from  visiting conferences to conduct  and organize training and teaching programmes for annual conference executives</a:t>
            </a:r>
          </a:p>
          <a:p>
            <a:pPr>
              <a:buFont typeface="+mj-lt"/>
              <a:buAutoNum type="arabicPeriod"/>
            </a:pPr>
            <a:r>
              <a:rPr lang="en-ZA" dirty="0"/>
              <a:t> There is no district Bank account for  operations, thereby hindering  receipt and payment of  funds </a:t>
            </a:r>
          </a:p>
          <a:p>
            <a:endParaRPr lang="en-ZA" dirty="0"/>
          </a:p>
          <a:p>
            <a:endParaRPr lang="en-ZA" dirty="0"/>
          </a:p>
          <a:p>
            <a:endParaRPr lang="en-ZA" dirty="0"/>
          </a:p>
        </p:txBody>
      </p:sp>
    </p:spTree>
    <p:extLst>
      <p:ext uri="{BB962C8B-B14F-4D97-AF65-F5344CB8AC3E}">
        <p14:creationId xmlns:p14="http://schemas.microsoft.com/office/powerpoint/2010/main" val="363127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latin typeface="Lucida Calligraphy" panose="03010101010101010101" pitchFamily="66" charset="0"/>
              </a:rPr>
              <a:t>CHALLENGES</a:t>
            </a:r>
            <a:r>
              <a:rPr lang="en-ZA" dirty="0"/>
              <a:t> – </a:t>
            </a:r>
            <a:r>
              <a:rPr lang="en-ZA" sz="3200" dirty="0">
                <a:latin typeface="Lucida Calligraphy" panose="03010101010101010101" pitchFamily="66" charset="0"/>
              </a:rPr>
              <a:t>HOW</a:t>
            </a:r>
            <a:r>
              <a:rPr lang="en-ZA" dirty="0"/>
              <a:t> </a:t>
            </a:r>
            <a:r>
              <a:rPr lang="en-ZA" dirty="0">
                <a:latin typeface="Lucida Calligraphy" panose="03010101010101010101" pitchFamily="66" charset="0"/>
              </a:rPr>
              <a:t>CAN WE HELP</a:t>
            </a:r>
          </a:p>
        </p:txBody>
      </p:sp>
      <p:sp>
        <p:nvSpPr>
          <p:cNvPr id="3" name="Content Placeholder 2"/>
          <p:cNvSpPr>
            <a:spLocks noGrp="1"/>
          </p:cNvSpPr>
          <p:nvPr>
            <p:ph idx="1"/>
          </p:nvPr>
        </p:nvSpPr>
        <p:spPr/>
        <p:txBody>
          <a:bodyPr/>
          <a:lstStyle/>
          <a:p>
            <a:pPr marL="0" indent="0">
              <a:buNone/>
            </a:pPr>
            <a:r>
              <a:rPr lang="en-ZA" dirty="0"/>
              <a:t>1. Seek collaboration with VPs and the DOLA to visit the districts  in an effort to revive the district in their various roles</a:t>
            </a:r>
          </a:p>
          <a:p>
            <a:pPr marL="0" indent="0">
              <a:buNone/>
            </a:pPr>
            <a:r>
              <a:rPr lang="en-ZA" dirty="0"/>
              <a:t>2. Seek collaboration with the  Young Adult Representative(YAR) to visit the district as a means to  inspire the youths of the district</a:t>
            </a:r>
          </a:p>
          <a:p>
            <a:pPr marL="0" indent="0">
              <a:buNone/>
            </a:pPr>
            <a:r>
              <a:rPr lang="en-ZA" dirty="0"/>
              <a:t>3. Assist the district with seed fund that  will be used to reorganize, reconnect and revive the district  to fulfil its call in keeping with its constitution</a:t>
            </a:r>
          </a:p>
          <a:p>
            <a:pPr marL="0" indent="0">
              <a:buNone/>
            </a:pPr>
            <a:r>
              <a:rPr lang="en-ZA" dirty="0"/>
              <a:t>4. Seek collaboration with the Treasurer and  the Financial  Secretary, in the areas accounting, Fund management and  identifying  sources of funding for the districts.</a:t>
            </a:r>
          </a:p>
          <a:p>
            <a:endParaRPr lang="en-ZA" dirty="0"/>
          </a:p>
          <a:p>
            <a:endParaRPr lang="en-ZA" dirty="0"/>
          </a:p>
          <a:p>
            <a:endParaRPr lang="en-ZA" dirty="0"/>
          </a:p>
          <a:p>
            <a:endParaRPr lang="en-ZA" dirty="0"/>
          </a:p>
        </p:txBody>
      </p:sp>
    </p:spTree>
    <p:extLst>
      <p:ext uri="{BB962C8B-B14F-4D97-AF65-F5344CB8AC3E}">
        <p14:creationId xmlns:p14="http://schemas.microsoft.com/office/powerpoint/2010/main" val="37503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UPCOMING EVENTS</a:t>
            </a:r>
          </a:p>
        </p:txBody>
      </p:sp>
      <p:sp>
        <p:nvSpPr>
          <p:cNvPr id="3" name="Content Placeholder 2"/>
          <p:cNvSpPr>
            <a:spLocks noGrp="1"/>
          </p:cNvSpPr>
          <p:nvPr>
            <p:ph idx="1"/>
          </p:nvPr>
        </p:nvSpPr>
        <p:spPr/>
        <p:txBody>
          <a:bodyPr/>
          <a:lstStyle/>
          <a:p>
            <a:pPr marL="0" indent="0">
              <a:buNone/>
            </a:pPr>
            <a:r>
              <a:rPr lang="en-ZA" dirty="0"/>
              <a:t>1. Visit with at least two annual conferences to organize their annual conference lay organisation </a:t>
            </a:r>
            <a:r>
              <a:rPr lang="en-ZA"/>
              <a:t>structure and </a:t>
            </a:r>
            <a:r>
              <a:rPr lang="en-ZA" dirty="0"/>
              <a:t>stimulate conference local church lay activities.</a:t>
            </a:r>
          </a:p>
          <a:p>
            <a:pPr marL="0" indent="0">
              <a:buNone/>
            </a:pPr>
            <a:r>
              <a:rPr lang="en-ZA" dirty="0"/>
              <a:t>2. Issue a  circular  to the seven(7)annual conferences to organize  elections  in consultation with Presiding Elders</a:t>
            </a:r>
          </a:p>
          <a:p>
            <a:pPr marL="0" indent="0">
              <a:buNone/>
            </a:pPr>
            <a:r>
              <a:rPr lang="en-ZA" dirty="0"/>
              <a:t>3. Prepare the 14</a:t>
            </a:r>
            <a:r>
              <a:rPr lang="en-ZA" baseline="30000" dirty="0"/>
              <a:t>th</a:t>
            </a:r>
            <a:r>
              <a:rPr lang="en-ZA" dirty="0"/>
              <a:t> District’s  constitution and Bylaws for onward submission to the CLO for comments  and inputs and there after adopted</a:t>
            </a:r>
          </a:p>
          <a:p>
            <a:pPr marL="0" indent="0">
              <a:buNone/>
            </a:pPr>
            <a:r>
              <a:rPr lang="en-ZA" dirty="0"/>
              <a:t>4. Open a 14</a:t>
            </a:r>
            <a:r>
              <a:rPr lang="en-ZA" baseline="30000" dirty="0"/>
              <a:t>th</a:t>
            </a:r>
            <a:r>
              <a:rPr lang="en-ZA" dirty="0"/>
              <a:t> District  Bank account</a:t>
            </a:r>
          </a:p>
          <a:p>
            <a:pPr marL="0" indent="0">
              <a:buNone/>
            </a:pPr>
            <a:r>
              <a:rPr lang="en-ZA" dirty="0"/>
              <a:t>5. Use Presiding Elders and pastors  as a point of penetration  to reconnect, reorganize and revive the entire 14</a:t>
            </a:r>
            <a:r>
              <a:rPr lang="en-ZA" baseline="30000" dirty="0"/>
              <a:t>th</a:t>
            </a:r>
            <a:r>
              <a:rPr lang="en-ZA" dirty="0"/>
              <a:t> district laity</a:t>
            </a:r>
          </a:p>
          <a:p>
            <a:pPr>
              <a:buAutoNum type="arabicPeriod" startAt="4"/>
            </a:pPr>
            <a:endParaRPr lang="en-ZA" dirty="0"/>
          </a:p>
          <a:p>
            <a:pPr>
              <a:buAutoNum type="arabicPeriod" startAt="3"/>
            </a:pPr>
            <a:endParaRPr lang="en-ZA" dirty="0"/>
          </a:p>
          <a:p>
            <a:endParaRPr lang="en-ZA" dirty="0"/>
          </a:p>
        </p:txBody>
      </p:sp>
    </p:spTree>
    <p:extLst>
      <p:ext uri="{BB962C8B-B14F-4D97-AF65-F5344CB8AC3E}">
        <p14:creationId xmlns:p14="http://schemas.microsoft.com/office/powerpoint/2010/main" val="3304753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1050</TotalTime>
  <Words>662</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Lucida Calligraphy</vt:lpstr>
      <vt:lpstr>Wingdings 3</vt:lpstr>
      <vt:lpstr>Ion Boardroom</vt:lpstr>
      <vt:lpstr>CLO REPORTING TEMPLATE – EPISCOPAL DISTRICT PRESIDENTS</vt:lpstr>
      <vt:lpstr>THE FOLLOWING MUST BE ADDRESSED</vt:lpstr>
      <vt:lpstr>MEMBERSHIP</vt:lpstr>
      <vt:lpstr>TRAINING</vt:lpstr>
      <vt:lpstr>ACCOMPLISHMENTS</vt:lpstr>
      <vt:lpstr>CHALLENGES</vt:lpstr>
      <vt:lpstr>CHALLENGES – HOW CAN WE HELP</vt:lpstr>
      <vt:lpstr>UPCOMING EVENTS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EPISCOPAL PRESIDENTS’MEETING 11TH SEPTEMBER 2021</dc:title>
  <dc:creator>lesit</dc:creator>
  <cp:lastModifiedBy>Arnold Okoni-Williams</cp:lastModifiedBy>
  <cp:revision>37</cp:revision>
  <dcterms:created xsi:type="dcterms:W3CDTF">2021-09-11T06:59:31Z</dcterms:created>
  <dcterms:modified xsi:type="dcterms:W3CDTF">2022-12-03T22:37:29Z</dcterms:modified>
</cp:coreProperties>
</file>